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Rg st="1" end="4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560" autoAdjust="0"/>
  </p:normalViewPr>
  <p:slideViewPr>
    <p:cSldViewPr>
      <p:cViewPr varScale="1">
        <p:scale>
          <a:sx n="70" d="100"/>
          <a:sy n="70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6295-F3E2-41C1-BC0D-261583BE6B40}" type="datetimeFigureOut">
              <a:rPr lang="it-IT" smtClean="0"/>
              <a:t>09/02/2015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55C92-6D78-4F08-8656-965C8BFD71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41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AF9-0DEE-4A6F-9C98-40005672E5E6}" type="datetime1">
              <a:rPr lang="it-IT" smtClean="0"/>
              <a:t>09/02/2015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5F1B-C2DB-47A2-B0F7-AC5F774AAC32}" type="datetime1">
              <a:rPr lang="it-IT" smtClean="0"/>
              <a:t>09/02/2015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8534-C6FD-4073-9A16-198C51C28CF9}" type="datetime1">
              <a:rPr lang="it-IT" smtClean="0"/>
              <a:t>09/02/2015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21D8-4A8A-40AA-AA8A-0471E38B8044}" type="datetime1">
              <a:rPr lang="it-IT" smtClean="0"/>
              <a:t>09/02/2015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F165-CC7F-41E2-849C-0131CC12E978}" type="datetime1">
              <a:rPr lang="it-IT" smtClean="0"/>
              <a:t>09/02/2015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10C8-F3D5-4472-BA3C-6C3979F77AC3}" type="datetime1">
              <a:rPr lang="it-IT" smtClean="0"/>
              <a:t>09/02/2015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B5E2-DA28-4155-AD79-E4861D163A29}" type="datetime1">
              <a:rPr lang="it-IT" smtClean="0"/>
              <a:t>09/02/2015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650-B0AB-4C29-BB07-478CAD2787F1}" type="datetime1">
              <a:rPr lang="it-IT" smtClean="0"/>
              <a:t>09/02/2015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81D-B9DC-40A2-BC6A-ACB437F7071F}" type="datetime1">
              <a:rPr lang="it-IT" smtClean="0"/>
              <a:t>09/02/2015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2F81-A677-4239-B8C9-CD04A643F5EA}" type="datetime1">
              <a:rPr lang="it-IT" smtClean="0"/>
              <a:t>09/02/2015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AD595-5C7A-4915-ACD6-03EC42556824}" type="datetime1">
              <a:rPr lang="it-IT" smtClean="0"/>
              <a:t>09/02/2015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0CFA1-F29D-4D62-8DB9-F637759FD5C0}" type="datetime1">
              <a:rPr lang="it-IT" smtClean="0"/>
              <a:t>09/02/2015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4ADD9-18EE-4C12-A6CD-945D1A33847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846640" cy="5904655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ISTITUTO COMPRENSIVO CEPAGATTI</a:t>
            </a:r>
            <a:r>
              <a:rPr lang="it-IT" sz="2000" dirty="0">
                <a:solidFill>
                  <a:srgbClr val="C00000"/>
                </a:solidFill>
              </a:rPr>
              <a:t/>
            </a:r>
            <a:br>
              <a:rPr lang="it-IT" sz="2000" dirty="0">
                <a:solidFill>
                  <a:srgbClr val="C00000"/>
                </a:solidFill>
              </a:rPr>
            </a:br>
            <a:r>
              <a:rPr lang="it-IT" sz="2000" b="1" dirty="0">
                <a:solidFill>
                  <a:srgbClr val="C00000"/>
                </a:solidFill>
              </a:rPr>
              <a:t>PROGETTO INCLUSIONE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/>
              <a:t> 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/>
              <a:t> 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3200" b="1" dirty="0">
                <a:solidFill>
                  <a:schemeClr val="accent1"/>
                </a:solidFill>
              </a:rPr>
              <a:t>“LA STRUTTURA DELLA FRASE COMPLESSA”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/>
              <a:t> 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>
                <a:latin typeface="+mn-lt"/>
              </a:rPr>
              <a:t> </a:t>
            </a:r>
            <a:r>
              <a:rPr lang="it-IT" sz="2000" dirty="0">
                <a:latin typeface="+mn-lt"/>
              </a:rPr>
              <a:t/>
            </a:r>
            <a:br>
              <a:rPr lang="it-IT" sz="2000" dirty="0">
                <a:latin typeface="+mn-lt"/>
              </a:rPr>
            </a:br>
            <a:r>
              <a:rPr lang="it-IT" sz="2000" b="1" dirty="0"/>
              <a:t> 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>
                <a:solidFill>
                  <a:srgbClr val="C00000"/>
                </a:solidFill>
                <a:cs typeface="Arial" pitchFamily="34" charset="0"/>
              </a:rPr>
              <a:t>SCUOLA</a:t>
            </a:r>
            <a:r>
              <a:rPr lang="it-IT" sz="2000" b="1" dirty="0">
                <a:cs typeface="Arial" pitchFamily="34" charset="0"/>
              </a:rPr>
              <a:t> </a:t>
            </a:r>
            <a:r>
              <a:rPr lang="it-IT" sz="2000" b="1" dirty="0">
                <a:latin typeface="+mn-lt"/>
                <a:cs typeface="Arial" pitchFamily="34" charset="0"/>
              </a:rPr>
              <a:t>SECONDARIA DI </a:t>
            </a:r>
            <a:r>
              <a:rPr lang="it-IT" sz="2000" b="1" dirty="0" smtClean="0">
                <a:latin typeface="+mn-lt"/>
                <a:cs typeface="Arial" pitchFamily="34" charset="0"/>
              </a:rPr>
              <a:t>1° </a:t>
            </a:r>
            <a:r>
              <a:rPr lang="it-IT" sz="2000" b="1" dirty="0">
                <a:latin typeface="+mn-lt"/>
                <a:cs typeface="Arial" pitchFamily="34" charset="0"/>
              </a:rPr>
              <a:t>GRADO</a:t>
            </a:r>
            <a:r>
              <a:rPr lang="it-IT" sz="2000" dirty="0">
                <a:latin typeface="+mn-lt"/>
                <a:cs typeface="Arial" pitchFamily="34" charset="0"/>
              </a:rPr>
              <a:t/>
            </a:r>
            <a:br>
              <a:rPr lang="it-IT" sz="2000" dirty="0">
                <a:latin typeface="+mn-lt"/>
                <a:cs typeface="Arial" pitchFamily="34" charset="0"/>
              </a:rPr>
            </a:br>
            <a:r>
              <a:rPr lang="it-IT" sz="2000" b="1" dirty="0">
                <a:cs typeface="Arial" pitchFamily="34" charset="0"/>
              </a:rPr>
              <a:t> </a:t>
            </a:r>
            <a:r>
              <a:rPr lang="it-IT" sz="2000" dirty="0">
                <a:cs typeface="Arial" pitchFamily="34" charset="0"/>
              </a:rPr>
              <a:t/>
            </a:r>
            <a:br>
              <a:rPr lang="it-IT" sz="2000" dirty="0">
                <a:cs typeface="Arial" pitchFamily="34" charset="0"/>
              </a:rPr>
            </a:br>
            <a:r>
              <a:rPr lang="it-IT" sz="2000" b="1" dirty="0">
                <a:solidFill>
                  <a:srgbClr val="C00000"/>
                </a:solidFill>
                <a:cs typeface="Arial" pitchFamily="34" charset="0"/>
              </a:rPr>
              <a:t>DOCENTE SOMMINISTRATORE: </a:t>
            </a:r>
            <a:r>
              <a:rPr lang="it-IT" sz="2000" b="1" dirty="0">
                <a:latin typeface="+mn-lt"/>
                <a:cs typeface="Arial" pitchFamily="34" charset="0"/>
              </a:rPr>
              <a:t>PROFESSORESSA ROBERTA MUCCI (DOCENTE DI ITALIANO)</a:t>
            </a:r>
            <a:r>
              <a:rPr lang="it-IT" sz="2000" dirty="0">
                <a:latin typeface="+mn-lt"/>
                <a:cs typeface="Arial" pitchFamily="34" charset="0"/>
              </a:rPr>
              <a:t/>
            </a:r>
            <a:br>
              <a:rPr lang="it-IT" sz="2000" dirty="0">
                <a:latin typeface="+mn-lt"/>
                <a:cs typeface="Arial" pitchFamily="34" charset="0"/>
              </a:rPr>
            </a:br>
            <a:r>
              <a:rPr lang="it-IT" sz="2000" b="1" dirty="0">
                <a:cs typeface="Arial" pitchFamily="34" charset="0"/>
              </a:rPr>
              <a:t> </a:t>
            </a:r>
            <a:r>
              <a:rPr lang="it-IT" sz="2000" dirty="0">
                <a:cs typeface="Arial" pitchFamily="34" charset="0"/>
              </a:rPr>
              <a:t/>
            </a:r>
            <a:br>
              <a:rPr lang="it-IT" sz="2000" dirty="0">
                <a:cs typeface="Arial" pitchFamily="34" charset="0"/>
              </a:rPr>
            </a:br>
            <a:r>
              <a:rPr lang="it-IT" sz="2000" b="1" dirty="0">
                <a:solidFill>
                  <a:srgbClr val="C00000"/>
                </a:solidFill>
                <a:cs typeface="Arial" pitchFamily="34" charset="0"/>
              </a:rPr>
              <a:t>DOCENTE DI SOSTEGNO: </a:t>
            </a:r>
            <a:r>
              <a:rPr lang="it-IT" sz="2000" b="1" dirty="0">
                <a:latin typeface="+mn-lt"/>
                <a:cs typeface="Arial" pitchFamily="34" charset="0"/>
              </a:rPr>
              <a:t>PROFESSORESSA PAOLA DI MAIO</a:t>
            </a:r>
            <a:r>
              <a:rPr lang="it-IT" sz="2000" dirty="0">
                <a:latin typeface="+mn-lt"/>
                <a:cs typeface="Arial" pitchFamily="34" charset="0"/>
              </a:rPr>
              <a:t/>
            </a:r>
            <a:br>
              <a:rPr lang="it-IT" sz="2000" dirty="0">
                <a:latin typeface="+mn-lt"/>
                <a:cs typeface="Arial" pitchFamily="34" charset="0"/>
              </a:rPr>
            </a:br>
            <a:r>
              <a:rPr lang="it-IT" sz="2000" b="1" dirty="0">
                <a:latin typeface="+mn-lt"/>
                <a:cs typeface="Arial" pitchFamily="34" charset="0"/>
              </a:rPr>
              <a:t> </a:t>
            </a:r>
            <a:r>
              <a:rPr lang="it-IT" sz="2000" dirty="0">
                <a:latin typeface="+mn-lt"/>
                <a:cs typeface="Arial" pitchFamily="34" charset="0"/>
              </a:rPr>
              <a:t/>
            </a:r>
            <a:br>
              <a:rPr lang="it-IT" sz="2000" dirty="0">
                <a:latin typeface="+mn-lt"/>
                <a:cs typeface="Arial" pitchFamily="34" charset="0"/>
              </a:rPr>
            </a:br>
            <a:r>
              <a:rPr lang="it-IT" sz="2000" b="1" dirty="0">
                <a:solidFill>
                  <a:srgbClr val="C00000"/>
                </a:solidFill>
                <a:cs typeface="Arial" pitchFamily="34" charset="0"/>
              </a:rPr>
              <a:t>DOCENTE OSSERVATORE: </a:t>
            </a:r>
            <a:r>
              <a:rPr lang="it-IT" sz="2000" b="1" dirty="0">
                <a:latin typeface="+mn-lt"/>
                <a:cs typeface="Arial" pitchFamily="34" charset="0"/>
              </a:rPr>
              <a:t>PROFESSORESSA VINCENZA ORFANELLI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71600" y="332656"/>
            <a:ext cx="7195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LEGGI IL SEGUENTE PERIODO E SVOLGI  LE ATTIVITA’ RICHIESTE,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NELL’ORDINE INDICATO: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36687" y="1340768"/>
            <a:ext cx="8899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 CHIAMATO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CARLA/, MA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ERA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GIA’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USCITA/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PERCHE’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AVEVA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UNA PARTITA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PALLAVOLO.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11769" y="1988840"/>
            <a:ext cx="4171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SOTTOLINEA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ROSSO TUTTI I PREDICATI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11769" y="2420888"/>
            <a:ext cx="7624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DIVIDI IL PERIODO IN PROPOSIZIONI, RICORDANDO CHE AD OGNI PREDICATO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CORRISPONDE UNA PROPOSIZIONE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11769" y="3140968"/>
            <a:ext cx="7246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 LA PROPOSIZIONE PRINCIPALE ED INSERISCILA NELLO SCHEMA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911769" y="3573016"/>
            <a:ext cx="7608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 LA PROPOSIZIONE COORDINATA ALLA PRINCIPALE ED INSERISCILA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NELLO SCHEMA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911769" y="4293096"/>
            <a:ext cx="7908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 LA PROPOSIZIONE SUBORDINATA E SCRIVILA NEL GIUSTO RIQUADRO.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nettore 8"/>
          <p:cNvSpPr/>
          <p:nvPr/>
        </p:nvSpPr>
        <p:spPr>
          <a:xfrm flipV="1">
            <a:off x="683568" y="20608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/>
          <p:cNvSpPr/>
          <p:nvPr/>
        </p:nvSpPr>
        <p:spPr>
          <a:xfrm flipV="1">
            <a:off x="683568" y="255938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 flipV="1">
            <a:off x="683568" y="328498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nettore 11"/>
          <p:cNvSpPr/>
          <p:nvPr/>
        </p:nvSpPr>
        <p:spPr>
          <a:xfrm flipV="1">
            <a:off x="683568" y="371151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onnettore 12"/>
          <p:cNvSpPr/>
          <p:nvPr/>
        </p:nvSpPr>
        <p:spPr>
          <a:xfrm flipV="1">
            <a:off x="683568" y="443711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584" name="Text Box 2"/>
          <p:cNvSpPr txBox="1">
            <a:spLocks noChangeArrowheads="1"/>
          </p:cNvSpPr>
          <p:nvPr/>
        </p:nvSpPr>
        <p:spPr bwMode="auto">
          <a:xfrm>
            <a:off x="395536" y="5013176"/>
            <a:ext cx="3888432" cy="46445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 CHIAMATO CARLA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Text Box 4"/>
          <p:cNvSpPr txBox="1">
            <a:spLocks noChangeArrowheads="1"/>
          </p:cNvSpPr>
          <p:nvPr/>
        </p:nvSpPr>
        <p:spPr bwMode="auto">
          <a:xfrm>
            <a:off x="4920952" y="5013176"/>
            <a:ext cx="3755504" cy="48248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 ERA Già USCITA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Text Box 6"/>
          <p:cNvSpPr txBox="1">
            <a:spLocks noChangeArrowheads="1"/>
          </p:cNvSpPr>
          <p:nvPr/>
        </p:nvSpPr>
        <p:spPr bwMode="auto">
          <a:xfrm>
            <a:off x="4922540" y="6021288"/>
            <a:ext cx="3825924" cy="394379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PERCHE AVEVA UNA PARTITA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PALLAVOLO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6228184" y="558924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>
            <a:off x="4351900" y="5157192"/>
            <a:ext cx="4361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71600" y="344850"/>
            <a:ext cx="71381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LEGGI IL SEGUENTE PERIODO E SVOLGI  LE ATTIVITA’ RICHIESTE,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NELL’ORDINE INDICATO: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78507" y="1270501"/>
            <a:ext cx="6745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L’AUTOBUS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 ARRESTO’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ALLA FERMATA/ PER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FAR SCENDERE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ALCUNI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VIAGGIATORI/  E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FARNE USCIRE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ALTRI.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69284" y="2276872"/>
            <a:ext cx="4171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SOTTOLINEA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ROSSO TUTTI I PREDICATI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69284" y="2636912"/>
            <a:ext cx="6492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DIVIDI IL PERIODO IN PROPOSIZIONI, RICORDANDO CHE AD OGNI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PREDICATO CORRISPONDE UNA PROPOSIZIONE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969284" y="3275692"/>
            <a:ext cx="7246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 LA PROPOSIZIONE PRINCIPALE ED INSERISCILA NELLO SCHEMA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69284" y="3635732"/>
            <a:ext cx="785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 LA PROPOSIZIONE SUBORDINATA E SCRIVILA NEL GIUSTO RIQUADRO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969284" y="4006805"/>
            <a:ext cx="6685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 LA PROPOSIZIONE COORDINATA ALLA SUBORDINATA 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INSERISCILA NELLO SCHEMA.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nettore 8"/>
          <p:cNvSpPr/>
          <p:nvPr/>
        </p:nvSpPr>
        <p:spPr>
          <a:xfrm flipV="1">
            <a:off x="755576" y="242088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nettore 9"/>
          <p:cNvSpPr/>
          <p:nvPr/>
        </p:nvSpPr>
        <p:spPr>
          <a:xfrm flipV="1">
            <a:off x="755576" y="278092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/>
          <p:cNvSpPr/>
          <p:nvPr/>
        </p:nvSpPr>
        <p:spPr>
          <a:xfrm flipV="1">
            <a:off x="755576" y="342900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onnettore 11"/>
          <p:cNvSpPr/>
          <p:nvPr/>
        </p:nvSpPr>
        <p:spPr>
          <a:xfrm flipV="1">
            <a:off x="755576" y="37890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onnettore 12"/>
          <p:cNvSpPr/>
          <p:nvPr/>
        </p:nvSpPr>
        <p:spPr>
          <a:xfrm flipV="1">
            <a:off x="755576" y="41490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1274440" y="5072757"/>
            <a:ext cx="3513584" cy="37246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 AUTOBUS SI ARRESTO’ ALLA FERMATA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17"/>
          <p:cNvSpPr txBox="1">
            <a:spLocks noChangeArrowheads="1"/>
          </p:cNvSpPr>
          <p:nvPr/>
        </p:nvSpPr>
        <p:spPr bwMode="auto">
          <a:xfrm>
            <a:off x="1187624" y="5986462"/>
            <a:ext cx="3744416" cy="322858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 FAR SCENDERE ALCUNI VIAGGIATORI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21"/>
          <p:cNvSpPr txBox="1">
            <a:spLocks noChangeArrowheads="1"/>
          </p:cNvSpPr>
          <p:nvPr/>
        </p:nvSpPr>
        <p:spPr bwMode="auto">
          <a:xfrm>
            <a:off x="5508104" y="5986463"/>
            <a:ext cx="2300957" cy="32285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 FARNE USCIRE ALTRI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ccia bidirezionale orizzontale 16"/>
          <p:cNvSpPr/>
          <p:nvPr/>
        </p:nvSpPr>
        <p:spPr>
          <a:xfrm>
            <a:off x="5004048" y="6065142"/>
            <a:ext cx="432048" cy="1721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2987824" y="5517232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06538" y="685145"/>
            <a:ext cx="74378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LEGGI IL SEGUENTE PERIODO E  DIVIDILO IN PROPOSIZIONI;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POI INDIVIDUA LA PROPOSIZIONE PRINCIPALE E LE PROPOSIZIONI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SUBORDINATE ED INSERISCILE NELLO SCHEMA.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89638" y="2206605"/>
            <a:ext cx="73547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MENTRE</a:t>
            </a:r>
            <a:r>
              <a:rPr kumimoji="0" lang="it-IT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ROVISTAVA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SOFFITTA/, LA MAMMA</a:t>
            </a:r>
            <a:r>
              <a:rPr kumimoji="0" lang="it-IT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HA TROVATO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 QUADERNI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SCUOLA/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CERCAVA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 QUALCHE GIORNO.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 Box 38"/>
          <p:cNvSpPr txBox="1">
            <a:spLocks noChangeArrowheads="1"/>
          </p:cNvSpPr>
          <p:nvPr/>
        </p:nvSpPr>
        <p:spPr bwMode="auto">
          <a:xfrm>
            <a:off x="2332088" y="3533998"/>
            <a:ext cx="4472160" cy="39905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 MAMMA HA TROVATO I QUADERNI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SCUOLA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Text Box 48"/>
          <p:cNvSpPr txBox="1">
            <a:spLocks noChangeArrowheads="1"/>
          </p:cNvSpPr>
          <p:nvPr/>
        </p:nvSpPr>
        <p:spPr bwMode="auto">
          <a:xfrm>
            <a:off x="1115617" y="4902994"/>
            <a:ext cx="2952327" cy="398214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MENTRE ROVISTAVA IN SOFFITTA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Text Box 49"/>
          <p:cNvSpPr txBox="1">
            <a:spLocks noChangeArrowheads="1"/>
          </p:cNvSpPr>
          <p:nvPr/>
        </p:nvSpPr>
        <p:spPr bwMode="auto">
          <a:xfrm>
            <a:off x="4860032" y="4914106"/>
            <a:ext cx="3307134" cy="387102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CHE CERCAVA DA QUALCHE GIORNO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 flipH="1">
            <a:off x="3203848" y="4005064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 flipH="1">
            <a:off x="5580112" y="4005064"/>
            <a:ext cx="1440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50433" y="332656"/>
            <a:ext cx="7493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LEGGI I SEGUENTI PERIODI E  DIVIDILI IN PROPOSIZIONI;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POI INDIVIDUA LA PROPOSIZIONE PRINCIPALE,  LE PROPOSIZIONI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COORDINATE E LE SUBORDINATE ED INSERISCILE NELLO SCHEMA.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44013" y="1700808"/>
            <a:ext cx="7372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 LA TOSSE PERCHE’ IERI SERA HO PRESO FREDDO MENTRE ASPETTAVO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L’AUTOBUS  PER VENIRE DA TE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Text Box 85"/>
          <p:cNvSpPr txBox="1">
            <a:spLocks noChangeArrowheads="1"/>
          </p:cNvSpPr>
          <p:nvPr/>
        </p:nvSpPr>
        <p:spPr bwMode="auto">
          <a:xfrm>
            <a:off x="2553568" y="2564904"/>
            <a:ext cx="3530600" cy="57341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Text Box 86"/>
          <p:cNvSpPr txBox="1">
            <a:spLocks noChangeArrowheads="1"/>
          </p:cNvSpPr>
          <p:nvPr/>
        </p:nvSpPr>
        <p:spPr bwMode="auto">
          <a:xfrm>
            <a:off x="2553568" y="3645024"/>
            <a:ext cx="3530600" cy="576064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6"/>
          <p:cNvSpPr txBox="1">
            <a:spLocks noChangeArrowheads="1"/>
          </p:cNvSpPr>
          <p:nvPr/>
        </p:nvSpPr>
        <p:spPr bwMode="auto">
          <a:xfrm>
            <a:off x="2555776" y="4725144"/>
            <a:ext cx="3530600" cy="576064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6"/>
          <p:cNvSpPr txBox="1">
            <a:spLocks noChangeArrowheads="1"/>
          </p:cNvSpPr>
          <p:nvPr/>
        </p:nvSpPr>
        <p:spPr bwMode="auto">
          <a:xfrm>
            <a:off x="2555776" y="5805264"/>
            <a:ext cx="3530600" cy="576064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4211960" y="321297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4211960" y="429309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4211960" y="53732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33432" y="1103346"/>
            <a:ext cx="73109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SEBBENE IL DOTTORE GLIELO ABBIA PROIBITO,  POICHE’ HA RISCONTRATO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UN’INFEZIONE POLMONARE , ANTONIO CONTINUA A FUMARE  E  A NON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ASCOLTARE I SUOI CONSIGLI.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Text Box 72"/>
          <p:cNvSpPr txBox="1">
            <a:spLocks noChangeArrowheads="1"/>
          </p:cNvSpPr>
          <p:nvPr/>
        </p:nvSpPr>
        <p:spPr bwMode="auto">
          <a:xfrm>
            <a:off x="827584" y="2750551"/>
            <a:ext cx="3511184" cy="47149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71"/>
          <p:cNvSpPr txBox="1">
            <a:spLocks noChangeArrowheads="1"/>
          </p:cNvSpPr>
          <p:nvPr/>
        </p:nvSpPr>
        <p:spPr bwMode="auto">
          <a:xfrm>
            <a:off x="4937161" y="2750552"/>
            <a:ext cx="3455679" cy="47061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70"/>
          <p:cNvSpPr txBox="1">
            <a:spLocks noChangeArrowheads="1"/>
          </p:cNvSpPr>
          <p:nvPr/>
        </p:nvSpPr>
        <p:spPr bwMode="auto">
          <a:xfrm>
            <a:off x="861542" y="3970892"/>
            <a:ext cx="3498850" cy="46622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861542" y="5195028"/>
            <a:ext cx="3498850" cy="46622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483768" y="332282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483768" y="4546956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bidirezionale orizzontale 9"/>
          <p:cNvSpPr/>
          <p:nvPr/>
        </p:nvSpPr>
        <p:spPr>
          <a:xfrm>
            <a:off x="4427984" y="2890772"/>
            <a:ext cx="432048" cy="1721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064930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COSTRUISCI UNO SCHEMA  CHE RAPPRESENTI LA STRUTTURA DEI SEGUENTI PERIODI.</a:t>
            </a:r>
            <a:endParaRPr lang="it-IT" sz="20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1473" y="2564904"/>
            <a:ext cx="8518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QUANDO L’ARBITRO FISCHIO’ LA FINE DELLA PARTITA, I TIFOSI ESULTARONO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b="1" dirty="0" smtClean="0">
                <a:solidFill>
                  <a:srgbClr val="4F81B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PERCHE’ AVEVA VINTO LA LORO SQUADRA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4297" y="3663697"/>
            <a:ext cx="850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b="1" dirty="0" smtClean="0">
                <a:solidFill>
                  <a:srgbClr val="4F81B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IL MEDICO GLI HA PROIBITO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USCIRE E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ANDARE A LAVORO PERCHE’ HA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b="1" dirty="0" smtClean="0">
                <a:solidFill>
                  <a:srgbClr val="4F81B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ANCORA QUALCHE LINEA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FEBBRE.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528" y="4737338"/>
            <a:ext cx="7897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HO FINITO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STUDIARE, QUINDI ORA POSSO USCIRE PER ANDARE  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b="1" dirty="0" smtClean="0">
                <a:solidFill>
                  <a:srgbClr val="4F81B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CINEMA CON I MIEI AMICI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foto cellulare 1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988840"/>
            <a:ext cx="5616624" cy="4212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 rot="20679652">
            <a:off x="329485" y="959791"/>
            <a:ext cx="5954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Lavoro con la classe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 descr="foto cellulare 1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920880" cy="594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3" name="Immagine 2" descr="foto cellulare 1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7812360" cy="58592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3" name="Immagine 2" descr="foto cellulare 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7020272" cy="5265204"/>
          </a:xfrm>
          <a:prstGeom prst="flowChartMagneticTape">
            <a:avLst/>
          </a:prstGeom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/>
              <a:t> 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95536" y="260648"/>
          <a:ext cx="8352928" cy="633670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40360"/>
                <a:gridCol w="5112568"/>
              </a:tblGrid>
              <a:tr h="521268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CLASSE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i="0" dirty="0" smtClean="0"/>
                        <a:t>3^ C</a:t>
                      </a:r>
                      <a:endParaRPr lang="it-IT" sz="23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268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SCUOLA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i="0" dirty="0" smtClean="0"/>
                        <a:t>SECONDARIA </a:t>
                      </a:r>
                      <a:r>
                        <a:rPr lang="it-IT" sz="2300" b="1" i="0" dirty="0" err="1" smtClean="0"/>
                        <a:t>DI</a:t>
                      </a:r>
                      <a:r>
                        <a:rPr lang="it-IT" sz="2300" b="1" i="0" dirty="0" smtClean="0"/>
                        <a:t> 1° GRADO</a:t>
                      </a:r>
                      <a:endParaRPr lang="it-IT" sz="23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6047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DISCIPLINA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i="0" dirty="0" smtClean="0"/>
                        <a:t>ITALIANO</a:t>
                      </a:r>
                      <a:endParaRPr lang="it-IT" sz="23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9541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TEMPI </a:t>
                      </a:r>
                      <a:r>
                        <a:rPr lang="it-IT" sz="2300" b="1" dirty="0" err="1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DI</a:t>
                      </a:r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 REALIZZAZIONE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i="0" dirty="0" smtClean="0"/>
                        <a:t>2 ORE (IN 2 LEZIONI)</a:t>
                      </a:r>
                      <a:endParaRPr lang="it-IT" sz="23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9541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NUCLEO FONDANTE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i="0" dirty="0" smtClean="0"/>
                        <a:t>ELEMENTI </a:t>
                      </a:r>
                      <a:r>
                        <a:rPr lang="it-IT" sz="2300" b="1" i="0" dirty="0" err="1" smtClean="0"/>
                        <a:t>DI</a:t>
                      </a:r>
                      <a:r>
                        <a:rPr lang="it-IT" sz="2300" b="1" i="0" dirty="0" smtClean="0"/>
                        <a:t> GRAMMATICA ESPLICITA E RIFLESSIONE SUGLI USI DELLA LINGUA</a:t>
                      </a:r>
                      <a:endParaRPr lang="it-IT" sz="23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7008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COMPETENZE</a:t>
                      </a:r>
                      <a:r>
                        <a:rPr lang="it-IT" sz="2300" b="1" baseline="0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 ATTESE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i="0" dirty="0" smtClean="0"/>
                        <a:t>PADRONEGGIARE E APPLICARE</a:t>
                      </a:r>
                      <a:r>
                        <a:rPr lang="it-IT" sz="2300" b="1" i="0" baseline="0" dirty="0" smtClean="0"/>
                        <a:t> IN SITUAZIONI DIVERSE LE CONOSCENZE FONDAMENTALI RELATIVE ALLA MORFOLOGIA E ALL’ORGANIZZAZIONE LOGICO-SINTATTICA DELLA FRASE</a:t>
                      </a:r>
                      <a:endParaRPr lang="it-IT" sz="23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2031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OBIETTIVI</a:t>
                      </a:r>
                      <a:r>
                        <a:rPr lang="it-IT" sz="2300" b="1" baseline="0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r>
                        <a:rPr lang="it-IT" sz="2300" b="1" baseline="0" dirty="0" err="1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DI</a:t>
                      </a:r>
                      <a:r>
                        <a:rPr lang="it-IT" sz="2300" b="1" baseline="0" dirty="0" smtClean="0">
                          <a:solidFill>
                            <a:srgbClr val="C00000"/>
                          </a:solidFill>
                          <a:latin typeface="+mj-lt"/>
                          <a:cs typeface="Arial" pitchFamily="34" charset="0"/>
                        </a:rPr>
                        <a:t> APPRENDIMENTO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i="0" dirty="0" smtClean="0"/>
                        <a:t>RICONOSCERE LA STRUTTURA E LA GERARCHIA LOGICO-SINTATTICA DELLA FRASE COMPLESSA</a:t>
                      </a:r>
                      <a:endParaRPr lang="it-IT" sz="23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3" name="Immagine 2" descr="foto cellulare 1081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683568" y="548680"/>
            <a:ext cx="7668344" cy="5751258"/>
          </a:xfrm>
          <a:prstGeom prst="verticalScroll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3" name="Immagine 2" descr="foto cellulare 1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4464496" cy="5952661"/>
          </a:xfrm>
          <a:prstGeom prst="teardrop">
            <a:avLst>
              <a:gd name="adj" fmla="val 122501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30722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2134188" cy="35019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3" name="Immagine 2" descr="foto cellulare 1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308304" cy="5481228"/>
          </a:xfrm>
          <a:prstGeom prst="flowChartMultidocumen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3" name="Immagine 2" descr="foto cellulare 1087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251520" y="54006"/>
            <a:ext cx="8532440" cy="639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3" name="Immagine 2" descr="foto cellulare 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88640"/>
            <a:ext cx="8316416" cy="6237312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3" name="Immagine 2" descr="foto cellulare 1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4137924" cy="5517232"/>
          </a:xfrm>
          <a:prstGeom prst="wedgeEllipse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 descr="foto cellulare 1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980728"/>
            <a:ext cx="3723878" cy="4965171"/>
          </a:xfrm>
          <a:prstGeom prst="cloudCallou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3" name="Immagine 2" descr="foto cellulare 1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7740352" cy="5805264"/>
          </a:xfrm>
          <a:prstGeom prst="flowChartMagneticDisk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3" name="Immagine 2" descr="foto cellulare 1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548331" cy="5661248"/>
          </a:xfrm>
          <a:prstGeom prst="doubleWav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92479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539552" y="116632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Lavori finali dei ragazzi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9771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65" y="449288"/>
            <a:ext cx="4363339" cy="6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32353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67544" y="1013048"/>
          <a:ext cx="8229600" cy="46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80"/>
                <a:gridCol w="5194920"/>
              </a:tblGrid>
              <a:tr h="3430017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ATTIVITA’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it-IT" sz="2300" b="1" baseline="0" dirty="0" smtClean="0"/>
                        <a:t> PRESENTAZIONE DEL LAVORO E DELLE MODALITA’ </a:t>
                      </a:r>
                      <a:r>
                        <a:rPr lang="it-IT" sz="2300" b="1" baseline="0" dirty="0" err="1" smtClean="0"/>
                        <a:t>DI</a:t>
                      </a:r>
                      <a:r>
                        <a:rPr lang="it-IT" sz="2300" b="1" baseline="0" dirty="0" smtClean="0"/>
                        <a:t> REALIZZAZIONE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it-IT" sz="2300" b="1" baseline="0" dirty="0" smtClean="0"/>
                        <a:t> SPIEGAZIONE ATTRAVERSO ESEMPLIFICAZIONI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it-IT" sz="2300" b="1" baseline="0" dirty="0" smtClean="0"/>
                        <a:t> SCHEMATIZZAZIONE SINTETICA DEGLI ARGOMENTI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it-IT" sz="2300" b="1" baseline="0" dirty="0" smtClean="0"/>
                        <a:t> ANALISI DELLA STRUTTURA DEL PERIODO E DELLA GERARCHIA LOGICO-SINTATTICA  TRA  LE PROPOSIZIONI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it-IT" sz="2300" b="1" baseline="0" dirty="0" smtClean="0"/>
                        <a:t> SVOLGIMENTO </a:t>
                      </a:r>
                      <a:r>
                        <a:rPr lang="it-IT" sz="2300" b="1" baseline="0" dirty="0" err="1" smtClean="0"/>
                        <a:t>DI</a:t>
                      </a:r>
                      <a:r>
                        <a:rPr lang="it-IT" sz="2300" b="1" baseline="0" dirty="0" smtClean="0"/>
                        <a:t> ESERCIZI ALLA LIM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it-IT" sz="2300" b="1" baseline="0" dirty="0" smtClean="0"/>
                        <a:t> SVOLGIMENTO </a:t>
                      </a:r>
                      <a:r>
                        <a:rPr lang="it-IT" sz="2300" b="1" baseline="0" dirty="0" err="1" smtClean="0"/>
                        <a:t>DI</a:t>
                      </a:r>
                      <a:r>
                        <a:rPr lang="it-IT" sz="2300" b="1" baseline="0" dirty="0" smtClean="0"/>
                        <a:t> ESERCIZI/VERIFICA SU SCHEDE PREDISPOSTE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it-IT" sz="2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3877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1323"/>
            <a:ext cx="4248472" cy="58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322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64710" cy="527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99" y="525760"/>
            <a:ext cx="7760133" cy="56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2767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3" name="Immagine 2" descr="foto cellulare 1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48883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3" name="Immagine 2" descr="foto cellulare 1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32373" cy="594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3" name="Immagine 2" descr="foto cellulare 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752528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39940" name="Group 4"/>
          <p:cNvGrpSpPr>
            <a:grpSpLocks/>
          </p:cNvGrpSpPr>
          <p:nvPr/>
        </p:nvGrpSpPr>
        <p:grpSpPr bwMode="auto">
          <a:xfrm rot="2875206">
            <a:off x="5467210" y="1482249"/>
            <a:ext cx="3491880" cy="3506677"/>
            <a:chOff x="1824" y="633"/>
            <a:chExt cx="2834" cy="2849"/>
          </a:xfrm>
        </p:grpSpPr>
        <p:sp>
          <p:nvSpPr>
            <p:cNvPr id="39941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42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43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944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430285" y="961564"/>
            <a:ext cx="37978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PROGETTO  INCLUSIONE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15526" y="2031231"/>
            <a:ext cx="694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Relazione dell'osservatore (prof.ssa Vincenza Orfanelli</a:t>
            </a:r>
            <a:r>
              <a:rPr kumimoji="0" lang="it-IT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79512" y="2917393"/>
            <a:ext cx="8787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Il giorno 28 Novembre ha avuto inizio la sperimentazione, articolata in due lezioni,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del progetto "Inclusione" nella classe III C della scuola Secondaria di secondo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grado di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Cepagatti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9512" y="4437112"/>
            <a:ext cx="4536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qualità di osservatore riporto quanto segue: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8032" y="1628800"/>
            <a:ext cx="86764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Presentazione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 corso del primo incontro, della durata di un'ora, la prof.ssa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Mucci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Roberta,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somministratore del progetto, ha presentato agli alunni il lavoro da svolgere,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ponendo l'attenzione soprattutto sulle modalità di realizzazione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documentazione, sul ruolo dei soggetti interessati e sulla scelta dell'argomento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 trattare ( analisi logica del periodo). Successivamente l'insegnante ha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esplicitato le finalità del lavoro proposto: guidare gli alunni nell'apprendimento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 argomenti complessi, attraverso la scomposizione e articolazione per gradi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del processo cognitivo (alleggerimento del carico cognitivo).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8696"/>
                <a:gridCol w="5050904"/>
              </a:tblGrid>
              <a:tr h="2700300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METODO </a:t>
                      </a:r>
                      <a:r>
                        <a:rPr lang="it-IT" sz="23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DI</a:t>
                      </a:r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 INTERVENTO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dirty="0" smtClean="0"/>
                        <a:t>LEZIONE INTERATTIVA ATTRAVERSO IL SUPPORTO GRAFICO</a:t>
                      </a:r>
                    </a:p>
                    <a:p>
                      <a:r>
                        <a:rPr lang="it-IT" sz="2300" b="1" dirty="0" smtClean="0"/>
                        <a:t>LAVORO</a:t>
                      </a:r>
                      <a:r>
                        <a:rPr lang="it-IT" sz="2300" b="1" baseline="0" dirty="0" smtClean="0"/>
                        <a:t> </a:t>
                      </a:r>
                      <a:r>
                        <a:rPr lang="it-IT" sz="2300" b="1" baseline="0" dirty="0" err="1" smtClean="0"/>
                        <a:t>DI</a:t>
                      </a:r>
                      <a:r>
                        <a:rPr lang="it-IT" sz="2300" b="1" baseline="0" dirty="0" smtClean="0"/>
                        <a:t> GRUPPO PER FASCE ETEROGENEE</a:t>
                      </a:r>
                    </a:p>
                    <a:p>
                      <a:r>
                        <a:rPr lang="it-IT" sz="2300" b="1" baseline="0" dirty="0" smtClean="0"/>
                        <a:t>COOPERATIVE LEARNING</a:t>
                      </a:r>
                    </a:p>
                    <a:p>
                      <a:r>
                        <a:rPr lang="it-IT" sz="2300" b="1" baseline="0" dirty="0" smtClean="0"/>
                        <a:t>METODO DEDUTTIVO</a:t>
                      </a:r>
                      <a:endParaRPr lang="it-IT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300">
                <a:tc>
                  <a:txBody>
                    <a:bodyPr/>
                    <a:lstStyle/>
                    <a:p>
                      <a:r>
                        <a:rPr lang="it-IT" sz="23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MEZZI E STRUMENTI</a:t>
                      </a:r>
                      <a:endParaRPr lang="it-IT" sz="23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b="1" dirty="0" smtClean="0"/>
                        <a:t>COMPUTER E LIM</a:t>
                      </a:r>
                    </a:p>
                    <a:p>
                      <a:r>
                        <a:rPr lang="it-IT" sz="2300" b="1" dirty="0" smtClean="0"/>
                        <a:t>SCHEDE PREDISPOSTE DALL’INSEGNANTE</a:t>
                      </a:r>
                    </a:p>
                    <a:p>
                      <a:r>
                        <a:rPr lang="it-IT" sz="2300" b="1" dirty="0" smtClean="0"/>
                        <a:t>TABELLE </a:t>
                      </a:r>
                      <a:r>
                        <a:rPr lang="it-IT" sz="2300" b="1" dirty="0" err="1" smtClean="0"/>
                        <a:t>DI</a:t>
                      </a:r>
                      <a:r>
                        <a:rPr lang="it-IT" sz="2300" b="1" dirty="0" smtClean="0"/>
                        <a:t> SINTESI</a:t>
                      </a:r>
                    </a:p>
                    <a:p>
                      <a:r>
                        <a:rPr lang="it-IT" sz="2300" b="1" dirty="0" smtClean="0"/>
                        <a:t>PENNARELLI COLORATI,</a:t>
                      </a:r>
                      <a:r>
                        <a:rPr lang="it-IT" sz="2300" b="1" baseline="0" dirty="0" smtClean="0"/>
                        <a:t> MATITA E RIGHELLO</a:t>
                      </a:r>
                      <a:endParaRPr lang="it-IT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51520" y="1207780"/>
            <a:ext cx="85113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Spiegazione: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proiettano sulla LIM alcuni esempi di periodi per arrivare, attraverso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l'interazione dei ragazzi, alla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definizione,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poi si passa all'analisi della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struttura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del periodo: la proposizione principale, attraverso l'esemplificazione del tronco,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tutte le altre proposizioni, paragonate a rami. Successivamente si procede alla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distinzione dei "rami" in coordinate e subordinate, Tale concetto viene spiegato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utilizzando due diversi punti di osservazione: deduzione logica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interscambiabilità tra principale e coordinata/ rapporto di dipendenza tra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principale e subordinata) e supporto grafico ( frecce di direzione diversa 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distinzione delle tipologie con tre colori distinti). A ciò si aggiunge l'ausilio della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tabella delle congiunzioni coordinanti e subordinanti per evitare 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memorizzazione (riduzione del carico cognitivo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09014" y="1391285"/>
            <a:ext cx="87554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Fase operativa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ccertatasi che quanto detto sia risultato a tutti chiaro attraverso domande-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stimolo di verifica, l'insegnante propone alla classe esempi di periodi da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analizzare secondo la metodologia proposta: individuazione dei predicati,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distinzione in proposizioni, individuazione della proposizione principale,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delle coordinate e subordinate, inserite in uno schema predefinito e distinto con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colori stabiliti. Vengono svolti vari esercizi con gradi di difficoltà diversi dagli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alunni che evidenziano una padronanza piuttosto disinvolta e sicura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dell'argomento. Solo nell'ultimo quarto d'ora la soglia di attenzione fa registrare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 calo, ritenuto "fisiologico" e comprensibile, data la complessità dell'argomento.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80276" y="1506850"/>
            <a:ext cx="84401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Durante il secondo incontro, avvenuto lunedì 1 dicembre, è stato proposto un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lavoro, costituito da esercizi graduati, guidati e non, da realizzare in gruppo.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quattro gruppi eterogenei hanno lavorato in modo piuttosto collaborativo,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pur evidenziandosi in qualche caso la tendenza a "sfruttare" il lavoro degli altri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senza apportare un valido contributo. Tutti i gruppi hanno comunque portato 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termine il compito dato con esito positivo.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95536" y="4017258"/>
            <a:ext cx="7502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Nel corso delle due lezioni sono state realizzate foto per documentare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il lavoro svolto.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sz="2400" b="1" u="sng" dirty="0" smtClean="0">
              <a:latin typeface="+mj-lt"/>
            </a:endParaRPr>
          </a:p>
          <a:p>
            <a:pPr algn="ctr">
              <a:buNone/>
            </a:pPr>
            <a:r>
              <a:rPr lang="it-IT" sz="2400" b="1" u="sng" dirty="0" smtClean="0">
                <a:latin typeface="+mj-lt"/>
              </a:rPr>
              <a:t>LA STRUTTURA DEL PERIODO O DELLA FRASE COMPLESSA:</a:t>
            </a:r>
          </a:p>
          <a:p>
            <a:pPr algn="ctr">
              <a:buNone/>
            </a:pPr>
            <a:r>
              <a:rPr lang="it-IT" sz="2400" b="1" u="sng" dirty="0" smtClean="0">
                <a:latin typeface="+mj-lt"/>
              </a:rPr>
              <a:t>RAPPORTO </a:t>
            </a:r>
            <a:r>
              <a:rPr lang="it-IT" sz="2400" b="1" u="sng" dirty="0" err="1" smtClean="0">
                <a:latin typeface="+mj-lt"/>
              </a:rPr>
              <a:t>DI</a:t>
            </a:r>
            <a:r>
              <a:rPr lang="it-IT" sz="2400" b="1" u="sng" dirty="0" smtClean="0">
                <a:latin typeface="+mj-lt"/>
              </a:rPr>
              <a:t> COORDINAZIONE E SUBORDINAZIONE</a:t>
            </a:r>
          </a:p>
          <a:p>
            <a:pPr>
              <a:buNone/>
            </a:pPr>
            <a:endParaRPr lang="it-IT" sz="2400" b="1" u="sng" dirty="0" smtClean="0">
              <a:latin typeface="+mj-lt"/>
            </a:endParaRPr>
          </a:p>
          <a:p>
            <a:pPr>
              <a:buNone/>
            </a:pPr>
            <a:r>
              <a:rPr lang="it-IT" sz="2400" b="1" dirty="0" smtClean="0">
                <a:solidFill>
                  <a:srgbClr val="C00000"/>
                </a:solidFill>
                <a:latin typeface="+mj-lt"/>
              </a:rPr>
              <a:t>CHE COS’È UN PERIODO?</a:t>
            </a:r>
          </a:p>
          <a:p>
            <a:r>
              <a:rPr lang="it-IT" sz="2400" b="1" dirty="0" smtClean="0">
                <a:latin typeface="+mj-lt"/>
              </a:rPr>
              <a:t> È un testo formato da due o più proposizioni.</a:t>
            </a:r>
          </a:p>
          <a:p>
            <a:r>
              <a:rPr lang="it-IT" sz="2400" b="1" dirty="0">
                <a:latin typeface="+mj-lt"/>
              </a:rPr>
              <a:t> </a:t>
            </a:r>
            <a:r>
              <a:rPr lang="it-IT" sz="2400" b="1" dirty="0" smtClean="0">
                <a:latin typeface="+mj-lt"/>
              </a:rPr>
              <a:t>Esso è costituito da tante proposizioni quanti sono i predicati (verbali o nominali)</a:t>
            </a:r>
          </a:p>
          <a:p>
            <a:endParaRPr lang="it-IT" sz="2400" b="1" dirty="0">
              <a:latin typeface="+mj-lt"/>
            </a:endParaRPr>
          </a:p>
          <a:p>
            <a:endParaRPr lang="it-IT" sz="2400" b="1" dirty="0" smtClean="0">
              <a:latin typeface="+mj-lt"/>
            </a:endParaRPr>
          </a:p>
          <a:p>
            <a:endParaRPr lang="it-IT" sz="2400" b="1" dirty="0">
              <a:latin typeface="+mj-lt"/>
            </a:endParaRPr>
          </a:p>
          <a:p>
            <a:endParaRPr lang="it-IT" sz="2400" b="1" dirty="0" smtClean="0">
              <a:latin typeface="+mj-lt"/>
            </a:endParaRPr>
          </a:p>
          <a:p>
            <a:pPr>
              <a:buNone/>
            </a:pPr>
            <a:r>
              <a:rPr lang="it-IT" sz="1800" dirty="0" smtClean="0">
                <a:latin typeface="+mj-lt"/>
              </a:rPr>
              <a:t>Un periodo formato da 2 proposizioni (2 predicati)</a:t>
            </a:r>
          </a:p>
          <a:p>
            <a:pPr>
              <a:buNone/>
            </a:pPr>
            <a:endParaRPr lang="it-IT" sz="2400" b="1" dirty="0">
              <a:latin typeface="+mj-lt"/>
            </a:endParaRPr>
          </a:p>
        </p:txBody>
      </p:sp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611560" y="4077072"/>
            <a:ext cx="7560840" cy="1152128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15"/>
          <p:cNvSpPr txBox="1">
            <a:spLocks noChangeArrowheads="1"/>
          </p:cNvSpPr>
          <p:nvPr/>
        </p:nvSpPr>
        <p:spPr bwMode="auto">
          <a:xfrm>
            <a:off x="1043608" y="4376911"/>
            <a:ext cx="3240360" cy="420241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MARCO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LEGGE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MOLTO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16"/>
          <p:cNvSpPr txBox="1">
            <a:spLocks noChangeArrowheads="1"/>
          </p:cNvSpPr>
          <p:nvPr/>
        </p:nvSpPr>
        <p:spPr bwMode="auto">
          <a:xfrm>
            <a:off x="4716016" y="4437112"/>
            <a:ext cx="3096344" cy="42024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SCRIVE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TUTTO IL GIORNO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4355976" y="450912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8"/>
          <p:cNvSpPr txBox="1">
            <a:spLocks noChangeArrowheads="1"/>
          </p:cNvSpPr>
          <p:nvPr/>
        </p:nvSpPr>
        <p:spPr bwMode="auto">
          <a:xfrm>
            <a:off x="539552" y="404664"/>
            <a:ext cx="7920880" cy="165618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/>
              <a:t>Un periodo formato da 3 proposizioni (3 predicati)</a:t>
            </a:r>
            <a:endParaRPr lang="it-IT" sz="1800" dirty="0"/>
          </a:p>
        </p:txBody>
      </p:sp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899592" y="620688"/>
            <a:ext cx="3672408" cy="40912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RESTO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CASA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755576" y="1424583"/>
            <a:ext cx="4176464" cy="420241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PERCHE’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VOGLIO RIPOSARE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20"/>
          <p:cNvSpPr txBox="1">
            <a:spLocks noChangeArrowheads="1"/>
          </p:cNvSpPr>
          <p:nvPr/>
        </p:nvSpPr>
        <p:spPr bwMode="auto">
          <a:xfrm>
            <a:off x="5436096" y="1412776"/>
            <a:ext cx="2808312" cy="409129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   LEGGO UN BUON LIBRO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gnaposto contenuto 6"/>
          <p:cNvSpPr txBox="1">
            <a:spLocks/>
          </p:cNvSpPr>
          <p:nvPr/>
        </p:nvSpPr>
        <p:spPr>
          <a:xfrm>
            <a:off x="467544" y="6165304"/>
            <a:ext cx="80855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periodo formato da 4</a:t>
            </a:r>
            <a:r>
              <a:rPr kumimoji="0" lang="it-IT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proposizioni (4 predicati)</a:t>
            </a:r>
          </a:p>
        </p:txBody>
      </p:sp>
      <p:sp>
        <p:nvSpPr>
          <p:cNvPr id="2056" name="Text Box 30"/>
          <p:cNvSpPr txBox="1">
            <a:spLocks noChangeArrowheads="1"/>
          </p:cNvSpPr>
          <p:nvPr/>
        </p:nvSpPr>
        <p:spPr bwMode="auto">
          <a:xfrm>
            <a:off x="539552" y="2708920"/>
            <a:ext cx="7920880" cy="324036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Text Box 31"/>
          <p:cNvSpPr txBox="1">
            <a:spLocks noChangeArrowheads="1"/>
          </p:cNvSpPr>
          <p:nvPr/>
        </p:nvSpPr>
        <p:spPr bwMode="auto">
          <a:xfrm>
            <a:off x="827584" y="2967484"/>
            <a:ext cx="7344816" cy="38950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VADO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DA MARIO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33"/>
          <p:cNvSpPr txBox="1">
            <a:spLocks noChangeArrowheads="1"/>
          </p:cNvSpPr>
          <p:nvPr/>
        </p:nvSpPr>
        <p:spPr bwMode="auto">
          <a:xfrm>
            <a:off x="827584" y="3717032"/>
            <a:ext cx="7344816" cy="431353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RESTITUIRGLI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 VOCABOLARIO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Text Box 36"/>
          <p:cNvSpPr txBox="1">
            <a:spLocks noChangeArrowheads="1"/>
          </p:cNvSpPr>
          <p:nvPr/>
        </p:nvSpPr>
        <p:spPr bwMode="auto">
          <a:xfrm>
            <a:off x="827584" y="4561185"/>
            <a:ext cx="7344816" cy="379983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CHE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 PRESTATO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Text Box 37"/>
          <p:cNvSpPr txBox="1">
            <a:spLocks noChangeArrowheads="1"/>
          </p:cNvSpPr>
          <p:nvPr/>
        </p:nvSpPr>
        <p:spPr bwMode="auto">
          <a:xfrm>
            <a:off x="827584" y="5301208"/>
            <a:ext cx="7344816" cy="413320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TRADURRE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IL BRANO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INGLESE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ccia in giù 23"/>
          <p:cNvSpPr/>
          <p:nvPr/>
        </p:nvSpPr>
        <p:spPr>
          <a:xfrm>
            <a:off x="4355976" y="335699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/>
          <p:cNvSpPr/>
          <p:nvPr/>
        </p:nvSpPr>
        <p:spPr>
          <a:xfrm>
            <a:off x="4355976" y="414908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/>
          <p:cNvSpPr/>
          <p:nvPr/>
        </p:nvSpPr>
        <p:spPr>
          <a:xfrm>
            <a:off x="4355976" y="494116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bidirezionale orizzontale 17"/>
          <p:cNvSpPr/>
          <p:nvPr/>
        </p:nvSpPr>
        <p:spPr>
          <a:xfrm>
            <a:off x="5004048" y="1484784"/>
            <a:ext cx="3600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2555776" y="105273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640960" cy="2146250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>
                <a:latin typeface="+mn-lt"/>
              </a:rPr>
              <a:t>TRA LE PROPOSIZIONI CHE COSTITUISCONO UN PERIODO, </a:t>
            </a:r>
            <a:r>
              <a:rPr lang="it-IT" sz="2400" b="1" dirty="0" smtClean="0">
                <a:solidFill>
                  <a:srgbClr val="C00000"/>
                </a:solidFill>
                <a:latin typeface="+mn-lt"/>
              </a:rPr>
              <a:t>LA PROPOSIZIONE PRINCIPALE E’ QUELLA PIU’ IMPORTANTE</a:t>
            </a:r>
            <a:r>
              <a:rPr lang="it-IT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. ESSA COSTITUISCE IL PILASTRO DELL’INTERO PERIODO.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2049" name="Text Box 41"/>
          <p:cNvSpPr txBox="1">
            <a:spLocks noChangeArrowheads="1"/>
          </p:cNvSpPr>
          <p:nvPr/>
        </p:nvSpPr>
        <p:spPr bwMode="auto">
          <a:xfrm>
            <a:off x="3851920" y="3113673"/>
            <a:ext cx="2232248" cy="31532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PROPOSIZIONE PRINCIPALE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2"/>
          <p:cNvSpPr txBox="1">
            <a:spLocks noChangeArrowheads="1"/>
          </p:cNvSpPr>
          <p:nvPr/>
        </p:nvSpPr>
        <p:spPr bwMode="auto">
          <a:xfrm>
            <a:off x="6804248" y="3113673"/>
            <a:ext cx="1728192" cy="31532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PROP. COORDINATA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76065" y="1700808"/>
            <a:ext cx="88924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CIO’ VUOL DIRE CHE TUTTE LE ALTRE PROPOSIZIONI SI LEGANO ALLA PROPOSIZIONE PRINCIPALE ATTRAVERSO DUE MODALITA’: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71764" y="2892713"/>
            <a:ext cx="25807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 COORDINAZIONE  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(Attraverso congiunzioni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Coordinanti o attraverso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virgola, i due punti o il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punto e virgola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  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Text Box 45"/>
          <p:cNvSpPr txBox="1">
            <a:spLocks noChangeArrowheads="1"/>
          </p:cNvSpPr>
          <p:nvPr/>
        </p:nvSpPr>
        <p:spPr bwMode="auto">
          <a:xfrm>
            <a:off x="4139952" y="4899064"/>
            <a:ext cx="2448272" cy="25812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PROPOSIZIONE PRINCIPALE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46"/>
          <p:cNvSpPr txBox="1">
            <a:spLocks noChangeArrowheads="1"/>
          </p:cNvSpPr>
          <p:nvPr/>
        </p:nvSpPr>
        <p:spPr bwMode="auto">
          <a:xfrm>
            <a:off x="4111029" y="5619144"/>
            <a:ext cx="2477195" cy="330136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PROPOSIZIONE SUBORDINATA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955484" y="4544541"/>
            <a:ext cx="275242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 SUBORDINAZIONE 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(Attraverso congiunzioni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Subordinanti, preposizioni,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latin typeface="Calibri" pitchFamily="34" charset="0"/>
                <a:cs typeface="Times New Roman" pitchFamily="18" charset="0"/>
              </a:rPr>
              <a:t>pronomi …)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ccia in giù 16"/>
          <p:cNvSpPr/>
          <p:nvPr/>
        </p:nvSpPr>
        <p:spPr>
          <a:xfrm>
            <a:off x="5292080" y="522920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bidirezionale orizzontale 17"/>
          <p:cNvSpPr/>
          <p:nvPr/>
        </p:nvSpPr>
        <p:spPr>
          <a:xfrm>
            <a:off x="6228184" y="3140968"/>
            <a:ext cx="432048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onnettore 18"/>
          <p:cNvSpPr/>
          <p:nvPr/>
        </p:nvSpPr>
        <p:spPr>
          <a:xfrm>
            <a:off x="683568" y="48691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nettore 19"/>
          <p:cNvSpPr/>
          <p:nvPr/>
        </p:nvSpPr>
        <p:spPr>
          <a:xfrm>
            <a:off x="691952" y="30689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1153344"/>
            <a:ext cx="693856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it-IT" sz="1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PROPOSIZIONE COORDINATA </a:t>
            </a:r>
            <a:r>
              <a:rPr kumimoji="0" lang="it-IT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E’ POSTA </a:t>
            </a:r>
            <a:r>
              <a:rPr kumimoji="0" lang="it-IT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SULLO STESSO PIANO</a:t>
            </a:r>
            <a:r>
              <a:rPr kumimoji="0" lang="it-IT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DELLA PROPOSIZIONE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CUI SI LEGA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8072" y="2082914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smtClean="0"/>
              <a:t>LA </a:t>
            </a:r>
            <a:r>
              <a:rPr lang="it-IT" sz="1500" dirty="0" smtClean="0">
                <a:solidFill>
                  <a:srgbClr val="FF0000"/>
                </a:solidFill>
              </a:rPr>
              <a:t>PROPOSIZIONE SUBORDINATA </a:t>
            </a:r>
            <a:r>
              <a:rPr lang="it-IT" sz="1500" dirty="0" smtClean="0"/>
              <a:t>SI TROVA IN UNA </a:t>
            </a:r>
            <a:r>
              <a:rPr lang="it-IT" sz="1500" b="1" dirty="0" smtClean="0"/>
              <a:t>POSIZIONE </a:t>
            </a:r>
            <a:r>
              <a:rPr lang="it-IT" sz="1500" b="1" dirty="0" err="1" smtClean="0"/>
              <a:t>DI</a:t>
            </a:r>
            <a:r>
              <a:rPr lang="it-IT" sz="1500" b="1" dirty="0" smtClean="0"/>
              <a:t> DIPENDENZA</a:t>
            </a:r>
            <a:r>
              <a:rPr lang="it-IT" sz="1500" dirty="0" smtClean="0"/>
              <a:t> DALLA PROPOSIZIONE </a:t>
            </a:r>
          </a:p>
          <a:p>
            <a:r>
              <a:rPr lang="it-IT" sz="1500" dirty="0" smtClean="0"/>
              <a:t>A CUI SI LEGA.</a:t>
            </a:r>
            <a:endParaRPr lang="it-IT" sz="1500" dirty="0"/>
          </a:p>
        </p:txBody>
      </p:sp>
      <p:sp>
        <p:nvSpPr>
          <p:cNvPr id="7" name="Connettore 6"/>
          <p:cNvSpPr/>
          <p:nvPr/>
        </p:nvSpPr>
        <p:spPr>
          <a:xfrm flipH="1">
            <a:off x="387152" y="220486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/>
          <p:cNvSpPr/>
          <p:nvPr/>
        </p:nvSpPr>
        <p:spPr>
          <a:xfrm flipH="1">
            <a:off x="395536" y="12687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701651" y="3717032"/>
            <a:ext cx="4454525" cy="36004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PROPOSIZIONE PRINCIPALE, REGGENTE, INDIPENDENTE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15715" y="4950519"/>
            <a:ext cx="3608213" cy="42269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PROPOSIZIONE SUBORDINATA O DIPENDENTE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139952" y="4939407"/>
            <a:ext cx="3600400" cy="433809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PROPOSIZIONE SUBORDINATA O DIPENDENTE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815211" y="3717032"/>
            <a:ext cx="1573213" cy="55086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PROPOSIZIONE COORDINATA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483768" y="4293096"/>
            <a:ext cx="21400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4860032" y="4293096"/>
            <a:ext cx="21400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bidirezionale orizzontale 14"/>
          <p:cNvSpPr/>
          <p:nvPr/>
        </p:nvSpPr>
        <p:spPr>
          <a:xfrm>
            <a:off x="6300192" y="3861048"/>
            <a:ext cx="361399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24649" y="332656"/>
            <a:ext cx="4294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ESERCIZI DA SVOLGERE ALLA LAVAGNA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(ATTIVITA’ COL GRANDE GRUPPO)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76519" y="1268760"/>
            <a:ext cx="7195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LEGGI IL SEGUENTE PERIODO E SVOLGI  LE ATTIVITA’ RICHIESTE,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NELL’ORDINE INDICATO: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3528" y="2267580"/>
            <a:ext cx="8432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STASERA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ANDIAMO A MANGIARE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UNA PIZZA/ O </a:t>
            </a:r>
            <a:r>
              <a:rPr kumimoji="0" lang="it-IT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SCEGLIAMO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 RISTORANTE CINESE?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331640" y="2924944"/>
            <a:ext cx="4171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SOTTOLINEA </a:t>
            </a:r>
            <a:r>
              <a:rPr kumimoji="0" lang="it-IT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ROSSO TUTTI I PREDICATI 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331640" y="3358733"/>
            <a:ext cx="6492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DIVIDI IL PERIODO IN PROPOSIZIONI, RICORDANDO CHE AD OGNI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PREDICATO CORRISPONDE UNA PROPOSIZIONE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331640" y="4078813"/>
            <a:ext cx="7246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 LA PROPOSIZIONE PRINCIPALE ED INSERISCILA NELLO SCHEMA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1331640" y="4510861"/>
            <a:ext cx="6401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INDIVIDUA LA PROPOSIZIONE COORDINATA ALLA PRINCIPALE 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INSERISCILA NELLO SCHEMA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nettore 11"/>
          <p:cNvSpPr/>
          <p:nvPr/>
        </p:nvSpPr>
        <p:spPr>
          <a:xfrm flipV="1">
            <a:off x="971600" y="30689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onnettore 12"/>
          <p:cNvSpPr/>
          <p:nvPr/>
        </p:nvSpPr>
        <p:spPr>
          <a:xfrm flipV="1">
            <a:off x="971600" y="350100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onnettore 13"/>
          <p:cNvSpPr/>
          <p:nvPr/>
        </p:nvSpPr>
        <p:spPr>
          <a:xfrm flipV="1">
            <a:off x="971600" y="422108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onnettore 14"/>
          <p:cNvSpPr/>
          <p:nvPr/>
        </p:nvSpPr>
        <p:spPr>
          <a:xfrm flipV="1">
            <a:off x="971600" y="465313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562" name="Text Box 29"/>
          <p:cNvSpPr txBox="1">
            <a:spLocks noChangeArrowheads="1"/>
          </p:cNvSpPr>
          <p:nvPr/>
        </p:nvSpPr>
        <p:spPr bwMode="auto">
          <a:xfrm>
            <a:off x="395536" y="5701060"/>
            <a:ext cx="4032447" cy="59216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C454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STASERA ANDIAMO A MANGIARE UNA PIZZA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Text Box 32"/>
          <p:cNvSpPr txBox="1">
            <a:spLocks noChangeArrowheads="1"/>
          </p:cNvSpPr>
          <p:nvPr/>
        </p:nvSpPr>
        <p:spPr bwMode="auto">
          <a:xfrm>
            <a:off x="5004049" y="5717158"/>
            <a:ext cx="3744415" cy="592162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 SCEGLIAMO UN RISTORANTE CINESE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ccia bidirezionale orizzontale 17"/>
          <p:cNvSpPr/>
          <p:nvPr/>
        </p:nvSpPr>
        <p:spPr>
          <a:xfrm>
            <a:off x="4499992" y="5877272"/>
            <a:ext cx="432048" cy="1721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4ADD9-18EE-4C12-A6CD-945D1A33847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1425</Words>
  <Application>Microsoft Office PowerPoint</Application>
  <PresentationFormat>Presentazione su schermo (4:3)</PresentationFormat>
  <Paragraphs>236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ISTITUTO COMPRENSIVO CEPAGATTI PROGETTO INCLUSIONE     “LA STRUTTURA DELLA FRASE COMPLESSA”       SCUOLA SECONDARIA DI 1° GRADO   DOCENTE SOMMINISTRATORE: PROFESSORESSA ROBERTA MUCCI (DOCENTE DI ITALIANO)   DOCENTE DI SOSTEGNO: PROFESSORESSA PAOLA DI MAIO   DOCENTE OSSERVATORE: PROFESSORESSA VINCENZA ORFANELLI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 LE PROPOSIZIONI CHE COSTITUISCONO UN PERIODO, LA PROPOSIZIONE PRINCIPALE E’ QUELLA PIU’ IMPORTANTE . ESSA COSTITUISCE IL PILASTRO DELL’INTERO PERIODO.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</dc:creator>
  <cp:lastModifiedBy>CALIENTE</cp:lastModifiedBy>
  <cp:revision>98</cp:revision>
  <dcterms:created xsi:type="dcterms:W3CDTF">2015-01-31T14:02:53Z</dcterms:created>
  <dcterms:modified xsi:type="dcterms:W3CDTF">2015-02-09T10:13:02Z</dcterms:modified>
</cp:coreProperties>
</file>