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26" r:id="rId2"/>
    <p:sldId id="303" r:id="rId3"/>
    <p:sldId id="321" r:id="rId4"/>
    <p:sldId id="322" r:id="rId5"/>
    <p:sldId id="296" r:id="rId6"/>
    <p:sldId id="297" r:id="rId7"/>
    <p:sldId id="324" r:id="rId8"/>
    <p:sldId id="306" r:id="rId9"/>
    <p:sldId id="316" r:id="rId10"/>
    <p:sldId id="282" r:id="rId11"/>
    <p:sldId id="311" r:id="rId12"/>
    <p:sldId id="266" r:id="rId13"/>
    <p:sldId id="267" r:id="rId14"/>
    <p:sldId id="283" r:id="rId15"/>
    <p:sldId id="284" r:id="rId16"/>
    <p:sldId id="285" r:id="rId17"/>
    <p:sldId id="286" r:id="rId18"/>
    <p:sldId id="287" r:id="rId19"/>
    <p:sldId id="288" r:id="rId20"/>
    <p:sldId id="289" r:id="rId21"/>
    <p:sldId id="290" r:id="rId22"/>
    <p:sldId id="291" r:id="rId23"/>
    <p:sldId id="281" r:id="rId24"/>
    <p:sldId id="264" r:id="rId25"/>
    <p:sldId id="314" r:id="rId26"/>
    <p:sldId id="295" r:id="rId27"/>
    <p:sldId id="312" r:id="rId28"/>
    <p:sldId id="313" r:id="rId29"/>
    <p:sldId id="299" r:id="rId30"/>
    <p:sldId id="256" r:id="rId31"/>
    <p:sldId id="280" r:id="rId32"/>
    <p:sldId id="257" r:id="rId33"/>
    <p:sldId id="323" r:id="rId34"/>
    <p:sldId id="317" r:id="rId35"/>
    <p:sldId id="258" r:id="rId36"/>
    <p:sldId id="302" r:id="rId37"/>
    <p:sldId id="260" r:id="rId38"/>
    <p:sldId id="259" r:id="rId39"/>
    <p:sldId id="309" r:id="rId40"/>
    <p:sldId id="304" r:id="rId41"/>
    <p:sldId id="261" r:id="rId42"/>
    <p:sldId id="262" r:id="rId43"/>
    <p:sldId id="310" r:id="rId44"/>
    <p:sldId id="263" r:id="rId45"/>
    <p:sldId id="265" r:id="rId46"/>
    <p:sldId id="318" r:id="rId47"/>
    <p:sldId id="319" r:id="rId48"/>
    <p:sldId id="320"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504"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A81A72-D14F-4F3F-A94A-2F5FBC772965}" type="datetimeFigureOut">
              <a:rPr lang="it-IT" smtClean="0"/>
              <a:pPr/>
              <a:t>29/03/2017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AC454-F017-4BB4-A619-0CD408E1A6BA}"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66AC454-F017-4BB4-A619-0CD408E1A6BA}" type="slidenum">
              <a:rPr lang="it-IT" smtClean="0"/>
              <a:pPr/>
              <a:t>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466AC454-F017-4BB4-A619-0CD408E1A6BA}" type="slidenum">
              <a:rPr lang="it-IT" smtClean="0"/>
              <a:pPr/>
              <a:t>40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4E146D5-BFC8-4C45-8391-F989111CF8F9}" type="datetime1">
              <a:rPr lang="it-IT" smtClean="0"/>
              <a:pPr/>
              <a:t>29/03/2017</a:t>
            </a:fld>
            <a:endParaRPr lang="it-IT"/>
          </a:p>
        </p:txBody>
      </p:sp>
      <p:sp>
        <p:nvSpPr>
          <p:cNvPr id="5" name="Segnaposto piè di pagina 4"/>
          <p:cNvSpPr>
            <a:spLocks noGrp="1"/>
          </p:cNvSpPr>
          <p:nvPr>
            <p:ph type="ftr" sz="quarter" idx="11"/>
          </p:nvPr>
        </p:nvSpPr>
        <p:spPr/>
        <p:txBody>
          <a:bodyPr/>
          <a:lstStyle/>
          <a:p>
            <a:r>
              <a:rPr lang="it-IT" smtClean="0"/>
              <a:t>Istituto Comprensivo Cepagatti - Referenti BES ins. Giacomini Claudia e ins. Mucci Carla</a:t>
            </a:r>
            <a:endParaRPr lang="it-IT"/>
          </a:p>
        </p:txBody>
      </p:sp>
      <p:sp>
        <p:nvSpPr>
          <p:cNvPr id="6" name="Segnaposto numero diapositiva 5"/>
          <p:cNvSpPr>
            <a:spLocks noGrp="1"/>
          </p:cNvSpPr>
          <p:nvPr>
            <p:ph type="sldNum" sz="quarter" idx="12"/>
          </p:nvPr>
        </p:nvSpPr>
        <p:spPr/>
        <p:txBody>
          <a:bodyPr/>
          <a:lstStyle/>
          <a:p>
            <a:fld id="{B4CCAFBE-22C6-45B1-9F1E-CE2A2F9DD64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8C52746-E8B2-4194-8A6F-AFC47801A4D5}" type="datetime1">
              <a:rPr lang="it-IT" smtClean="0"/>
              <a:pPr/>
              <a:t>29/03/2017</a:t>
            </a:fld>
            <a:endParaRPr lang="it-IT"/>
          </a:p>
        </p:txBody>
      </p:sp>
      <p:sp>
        <p:nvSpPr>
          <p:cNvPr id="5" name="Segnaposto piè di pagina 4"/>
          <p:cNvSpPr>
            <a:spLocks noGrp="1"/>
          </p:cNvSpPr>
          <p:nvPr>
            <p:ph type="ftr" sz="quarter" idx="11"/>
          </p:nvPr>
        </p:nvSpPr>
        <p:spPr/>
        <p:txBody>
          <a:bodyPr/>
          <a:lstStyle/>
          <a:p>
            <a:r>
              <a:rPr lang="it-IT" smtClean="0"/>
              <a:t>Istituto Comprensivo Cepagatti - Referenti BES ins. Giacomini Claudia e ins. Mucci Carla</a:t>
            </a:r>
            <a:endParaRPr lang="it-IT"/>
          </a:p>
        </p:txBody>
      </p:sp>
      <p:sp>
        <p:nvSpPr>
          <p:cNvPr id="6" name="Segnaposto numero diapositiva 5"/>
          <p:cNvSpPr>
            <a:spLocks noGrp="1"/>
          </p:cNvSpPr>
          <p:nvPr>
            <p:ph type="sldNum" sz="quarter" idx="12"/>
          </p:nvPr>
        </p:nvSpPr>
        <p:spPr/>
        <p:txBody>
          <a:bodyPr/>
          <a:lstStyle/>
          <a:p>
            <a:fld id="{B4CCAFBE-22C6-45B1-9F1E-CE2A2F9DD64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448C8F7-F47D-4310-BF91-5F6895673B50}" type="datetime1">
              <a:rPr lang="it-IT" smtClean="0"/>
              <a:pPr/>
              <a:t>29/03/2017</a:t>
            </a:fld>
            <a:endParaRPr lang="it-IT"/>
          </a:p>
        </p:txBody>
      </p:sp>
      <p:sp>
        <p:nvSpPr>
          <p:cNvPr id="5" name="Segnaposto piè di pagina 4"/>
          <p:cNvSpPr>
            <a:spLocks noGrp="1"/>
          </p:cNvSpPr>
          <p:nvPr>
            <p:ph type="ftr" sz="quarter" idx="11"/>
          </p:nvPr>
        </p:nvSpPr>
        <p:spPr/>
        <p:txBody>
          <a:bodyPr/>
          <a:lstStyle/>
          <a:p>
            <a:r>
              <a:rPr lang="it-IT" smtClean="0"/>
              <a:t>Istituto Comprensivo Cepagatti - Referenti BES ins. Giacomini Claudia e ins. Mucci Carla</a:t>
            </a:r>
            <a:endParaRPr lang="it-IT"/>
          </a:p>
        </p:txBody>
      </p:sp>
      <p:sp>
        <p:nvSpPr>
          <p:cNvPr id="6" name="Segnaposto numero diapositiva 5"/>
          <p:cNvSpPr>
            <a:spLocks noGrp="1"/>
          </p:cNvSpPr>
          <p:nvPr>
            <p:ph type="sldNum" sz="quarter" idx="12"/>
          </p:nvPr>
        </p:nvSpPr>
        <p:spPr/>
        <p:txBody>
          <a:bodyPr/>
          <a:lstStyle/>
          <a:p>
            <a:fld id="{B4CCAFBE-22C6-45B1-9F1E-CE2A2F9DD64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46328EB-C8B9-481A-8939-697E53186035}" type="datetime1">
              <a:rPr lang="it-IT" smtClean="0"/>
              <a:pPr/>
              <a:t>29/03/2017</a:t>
            </a:fld>
            <a:endParaRPr lang="it-IT"/>
          </a:p>
        </p:txBody>
      </p:sp>
      <p:sp>
        <p:nvSpPr>
          <p:cNvPr id="5" name="Segnaposto piè di pagina 4"/>
          <p:cNvSpPr>
            <a:spLocks noGrp="1"/>
          </p:cNvSpPr>
          <p:nvPr>
            <p:ph type="ftr" sz="quarter" idx="11"/>
          </p:nvPr>
        </p:nvSpPr>
        <p:spPr/>
        <p:txBody>
          <a:bodyPr/>
          <a:lstStyle/>
          <a:p>
            <a:r>
              <a:rPr lang="it-IT" smtClean="0"/>
              <a:t>Istituto Comprensivo Cepagatti - Referenti BES ins. Giacomini Claudia e ins. Mucci Carla</a:t>
            </a:r>
            <a:endParaRPr lang="it-IT"/>
          </a:p>
        </p:txBody>
      </p:sp>
      <p:sp>
        <p:nvSpPr>
          <p:cNvPr id="6" name="Segnaposto numero diapositiva 5"/>
          <p:cNvSpPr>
            <a:spLocks noGrp="1"/>
          </p:cNvSpPr>
          <p:nvPr>
            <p:ph type="sldNum" sz="quarter" idx="12"/>
          </p:nvPr>
        </p:nvSpPr>
        <p:spPr/>
        <p:txBody>
          <a:bodyPr/>
          <a:lstStyle/>
          <a:p>
            <a:fld id="{B4CCAFBE-22C6-45B1-9F1E-CE2A2F9DD64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7F874DC-6BF1-410E-84A0-4BBE470C4DF1}" type="datetime1">
              <a:rPr lang="it-IT" smtClean="0"/>
              <a:pPr/>
              <a:t>29/03/2017</a:t>
            </a:fld>
            <a:endParaRPr lang="it-IT"/>
          </a:p>
        </p:txBody>
      </p:sp>
      <p:sp>
        <p:nvSpPr>
          <p:cNvPr id="5" name="Segnaposto piè di pagina 4"/>
          <p:cNvSpPr>
            <a:spLocks noGrp="1"/>
          </p:cNvSpPr>
          <p:nvPr>
            <p:ph type="ftr" sz="quarter" idx="11"/>
          </p:nvPr>
        </p:nvSpPr>
        <p:spPr/>
        <p:txBody>
          <a:bodyPr/>
          <a:lstStyle/>
          <a:p>
            <a:r>
              <a:rPr lang="it-IT" smtClean="0"/>
              <a:t>Istituto Comprensivo Cepagatti - Referenti BES ins. Giacomini Claudia e ins. Mucci Carla</a:t>
            </a:r>
            <a:endParaRPr lang="it-IT"/>
          </a:p>
        </p:txBody>
      </p:sp>
      <p:sp>
        <p:nvSpPr>
          <p:cNvPr id="6" name="Segnaposto numero diapositiva 5"/>
          <p:cNvSpPr>
            <a:spLocks noGrp="1"/>
          </p:cNvSpPr>
          <p:nvPr>
            <p:ph type="sldNum" sz="quarter" idx="12"/>
          </p:nvPr>
        </p:nvSpPr>
        <p:spPr/>
        <p:txBody>
          <a:bodyPr/>
          <a:lstStyle/>
          <a:p>
            <a:fld id="{B4CCAFBE-22C6-45B1-9F1E-CE2A2F9DD64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7CB9F70-EEEB-4518-8986-8414EAF1CC4A}" type="datetime1">
              <a:rPr lang="it-IT" smtClean="0"/>
              <a:pPr/>
              <a:t>29/03/2017</a:t>
            </a:fld>
            <a:endParaRPr lang="it-IT"/>
          </a:p>
        </p:txBody>
      </p:sp>
      <p:sp>
        <p:nvSpPr>
          <p:cNvPr id="6" name="Segnaposto piè di pagina 5"/>
          <p:cNvSpPr>
            <a:spLocks noGrp="1"/>
          </p:cNvSpPr>
          <p:nvPr>
            <p:ph type="ftr" sz="quarter" idx="11"/>
          </p:nvPr>
        </p:nvSpPr>
        <p:spPr/>
        <p:txBody>
          <a:bodyPr/>
          <a:lstStyle/>
          <a:p>
            <a:r>
              <a:rPr lang="it-IT" smtClean="0"/>
              <a:t>Istituto Comprensivo Cepagatti - Referenti BES ins. Giacomini Claudia e ins. Mucci Carla</a:t>
            </a:r>
            <a:endParaRPr lang="it-IT"/>
          </a:p>
        </p:txBody>
      </p:sp>
      <p:sp>
        <p:nvSpPr>
          <p:cNvPr id="7" name="Segnaposto numero diapositiva 6"/>
          <p:cNvSpPr>
            <a:spLocks noGrp="1"/>
          </p:cNvSpPr>
          <p:nvPr>
            <p:ph type="sldNum" sz="quarter" idx="12"/>
          </p:nvPr>
        </p:nvSpPr>
        <p:spPr/>
        <p:txBody>
          <a:bodyPr/>
          <a:lstStyle/>
          <a:p>
            <a:fld id="{B4CCAFBE-22C6-45B1-9F1E-CE2A2F9DD64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124A5BC-7AAA-4E4E-B035-C3D6750CB47B}" type="datetime1">
              <a:rPr lang="it-IT" smtClean="0"/>
              <a:pPr/>
              <a:t>29/03/2017</a:t>
            </a:fld>
            <a:endParaRPr lang="it-IT"/>
          </a:p>
        </p:txBody>
      </p:sp>
      <p:sp>
        <p:nvSpPr>
          <p:cNvPr id="8" name="Segnaposto piè di pagina 7"/>
          <p:cNvSpPr>
            <a:spLocks noGrp="1"/>
          </p:cNvSpPr>
          <p:nvPr>
            <p:ph type="ftr" sz="quarter" idx="11"/>
          </p:nvPr>
        </p:nvSpPr>
        <p:spPr/>
        <p:txBody>
          <a:bodyPr/>
          <a:lstStyle/>
          <a:p>
            <a:r>
              <a:rPr lang="it-IT" smtClean="0"/>
              <a:t>Istituto Comprensivo Cepagatti - Referenti BES ins. Giacomini Claudia e ins. Mucci Carla</a:t>
            </a:r>
            <a:endParaRPr lang="it-IT"/>
          </a:p>
        </p:txBody>
      </p:sp>
      <p:sp>
        <p:nvSpPr>
          <p:cNvPr id="9" name="Segnaposto numero diapositiva 8"/>
          <p:cNvSpPr>
            <a:spLocks noGrp="1"/>
          </p:cNvSpPr>
          <p:nvPr>
            <p:ph type="sldNum" sz="quarter" idx="12"/>
          </p:nvPr>
        </p:nvSpPr>
        <p:spPr/>
        <p:txBody>
          <a:bodyPr/>
          <a:lstStyle/>
          <a:p>
            <a:fld id="{B4CCAFBE-22C6-45B1-9F1E-CE2A2F9DD64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6FDAAB0-4197-4D09-AB64-A1BA16A8F3A6}" type="datetime1">
              <a:rPr lang="it-IT" smtClean="0"/>
              <a:pPr/>
              <a:t>29/03/2017</a:t>
            </a:fld>
            <a:endParaRPr lang="it-IT"/>
          </a:p>
        </p:txBody>
      </p:sp>
      <p:sp>
        <p:nvSpPr>
          <p:cNvPr id="4" name="Segnaposto piè di pagina 3"/>
          <p:cNvSpPr>
            <a:spLocks noGrp="1"/>
          </p:cNvSpPr>
          <p:nvPr>
            <p:ph type="ftr" sz="quarter" idx="11"/>
          </p:nvPr>
        </p:nvSpPr>
        <p:spPr/>
        <p:txBody>
          <a:bodyPr/>
          <a:lstStyle/>
          <a:p>
            <a:r>
              <a:rPr lang="it-IT" smtClean="0"/>
              <a:t>Istituto Comprensivo Cepagatti - Referenti BES ins. Giacomini Claudia e ins. Mucci Carla</a:t>
            </a:r>
            <a:endParaRPr lang="it-IT"/>
          </a:p>
        </p:txBody>
      </p:sp>
      <p:sp>
        <p:nvSpPr>
          <p:cNvPr id="5" name="Segnaposto numero diapositiva 4"/>
          <p:cNvSpPr>
            <a:spLocks noGrp="1"/>
          </p:cNvSpPr>
          <p:nvPr>
            <p:ph type="sldNum" sz="quarter" idx="12"/>
          </p:nvPr>
        </p:nvSpPr>
        <p:spPr/>
        <p:txBody>
          <a:bodyPr/>
          <a:lstStyle/>
          <a:p>
            <a:fld id="{B4CCAFBE-22C6-45B1-9F1E-CE2A2F9DD64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A54FF69-8A95-4AB5-9294-316413BF170A}" type="datetime1">
              <a:rPr lang="it-IT" smtClean="0"/>
              <a:pPr/>
              <a:t>29/03/2017</a:t>
            </a:fld>
            <a:endParaRPr lang="it-IT"/>
          </a:p>
        </p:txBody>
      </p:sp>
      <p:sp>
        <p:nvSpPr>
          <p:cNvPr id="3" name="Segnaposto piè di pagina 2"/>
          <p:cNvSpPr>
            <a:spLocks noGrp="1"/>
          </p:cNvSpPr>
          <p:nvPr>
            <p:ph type="ftr" sz="quarter" idx="11"/>
          </p:nvPr>
        </p:nvSpPr>
        <p:spPr/>
        <p:txBody>
          <a:bodyPr/>
          <a:lstStyle/>
          <a:p>
            <a:r>
              <a:rPr lang="it-IT" smtClean="0"/>
              <a:t>Istituto Comprensivo Cepagatti - Referenti BES ins. Giacomini Claudia e ins. Mucci Carla</a:t>
            </a:r>
            <a:endParaRPr lang="it-IT"/>
          </a:p>
        </p:txBody>
      </p:sp>
      <p:sp>
        <p:nvSpPr>
          <p:cNvPr id="4" name="Segnaposto numero diapositiva 3"/>
          <p:cNvSpPr>
            <a:spLocks noGrp="1"/>
          </p:cNvSpPr>
          <p:nvPr>
            <p:ph type="sldNum" sz="quarter" idx="12"/>
          </p:nvPr>
        </p:nvSpPr>
        <p:spPr/>
        <p:txBody>
          <a:bodyPr/>
          <a:lstStyle/>
          <a:p>
            <a:fld id="{B4CCAFBE-22C6-45B1-9F1E-CE2A2F9DD64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8C94813-4BCB-46EE-AC29-C445D6110B88}" type="datetime1">
              <a:rPr lang="it-IT" smtClean="0"/>
              <a:pPr/>
              <a:t>29/03/2017</a:t>
            </a:fld>
            <a:endParaRPr lang="it-IT"/>
          </a:p>
        </p:txBody>
      </p:sp>
      <p:sp>
        <p:nvSpPr>
          <p:cNvPr id="6" name="Segnaposto piè di pagina 5"/>
          <p:cNvSpPr>
            <a:spLocks noGrp="1"/>
          </p:cNvSpPr>
          <p:nvPr>
            <p:ph type="ftr" sz="quarter" idx="11"/>
          </p:nvPr>
        </p:nvSpPr>
        <p:spPr/>
        <p:txBody>
          <a:bodyPr/>
          <a:lstStyle/>
          <a:p>
            <a:r>
              <a:rPr lang="it-IT" smtClean="0"/>
              <a:t>Istituto Comprensivo Cepagatti - Referenti BES ins. Giacomini Claudia e ins. Mucci Carla</a:t>
            </a:r>
            <a:endParaRPr lang="it-IT"/>
          </a:p>
        </p:txBody>
      </p:sp>
      <p:sp>
        <p:nvSpPr>
          <p:cNvPr id="7" name="Segnaposto numero diapositiva 6"/>
          <p:cNvSpPr>
            <a:spLocks noGrp="1"/>
          </p:cNvSpPr>
          <p:nvPr>
            <p:ph type="sldNum" sz="quarter" idx="12"/>
          </p:nvPr>
        </p:nvSpPr>
        <p:spPr/>
        <p:txBody>
          <a:bodyPr/>
          <a:lstStyle/>
          <a:p>
            <a:fld id="{B4CCAFBE-22C6-45B1-9F1E-CE2A2F9DD64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17EB1CE-EC3F-4B15-8304-4D0FBBD6B556}" type="datetime1">
              <a:rPr lang="it-IT" smtClean="0"/>
              <a:pPr/>
              <a:t>29/03/2017</a:t>
            </a:fld>
            <a:endParaRPr lang="it-IT"/>
          </a:p>
        </p:txBody>
      </p:sp>
      <p:sp>
        <p:nvSpPr>
          <p:cNvPr id="6" name="Segnaposto piè di pagina 5"/>
          <p:cNvSpPr>
            <a:spLocks noGrp="1"/>
          </p:cNvSpPr>
          <p:nvPr>
            <p:ph type="ftr" sz="quarter" idx="11"/>
          </p:nvPr>
        </p:nvSpPr>
        <p:spPr/>
        <p:txBody>
          <a:bodyPr/>
          <a:lstStyle/>
          <a:p>
            <a:r>
              <a:rPr lang="it-IT" smtClean="0"/>
              <a:t>Istituto Comprensivo Cepagatti - Referenti BES ins. Giacomini Claudia e ins. Mucci Carla</a:t>
            </a:r>
            <a:endParaRPr lang="it-IT"/>
          </a:p>
        </p:txBody>
      </p:sp>
      <p:sp>
        <p:nvSpPr>
          <p:cNvPr id="7" name="Segnaposto numero diapositiva 6"/>
          <p:cNvSpPr>
            <a:spLocks noGrp="1"/>
          </p:cNvSpPr>
          <p:nvPr>
            <p:ph type="sldNum" sz="quarter" idx="12"/>
          </p:nvPr>
        </p:nvSpPr>
        <p:spPr/>
        <p:txBody>
          <a:bodyPr/>
          <a:lstStyle/>
          <a:p>
            <a:fld id="{B4CCAFBE-22C6-45B1-9F1E-CE2A2F9DD64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49662-998C-4CE1-BA61-54A0EB8C1C6A}" type="datetime1">
              <a:rPr lang="it-IT" smtClean="0"/>
              <a:pPr/>
              <a:t>29/03/2017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Istituto Comprensivo Cepagatti - Referenti BES ins. Giacomini Claudia e ins. Mucci Carla</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CAFBE-22C6-45B1-9F1E-CE2A2F9DD64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11" name="Rettangolo arrotondato 10"/>
          <p:cNvSpPr/>
          <p:nvPr/>
        </p:nvSpPr>
        <p:spPr>
          <a:xfrm>
            <a:off x="467544" y="1124744"/>
            <a:ext cx="4320480" cy="3168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4400" b="1" dirty="0" smtClean="0">
              <a:solidFill>
                <a:srgbClr val="FF0000"/>
              </a:solidFill>
            </a:endParaRPr>
          </a:p>
          <a:p>
            <a:pPr algn="ctr"/>
            <a:r>
              <a:rPr lang="it-IT" sz="1600" b="1" dirty="0" smtClean="0">
                <a:solidFill>
                  <a:srgbClr val="FF0000"/>
                </a:solidFill>
              </a:rPr>
              <a:t>ISTITUTO COMPRENSIVO CEPAGATTI</a:t>
            </a:r>
          </a:p>
          <a:p>
            <a:pPr algn="ctr"/>
            <a:r>
              <a:rPr lang="it-IT" sz="4400" b="1" dirty="0" smtClean="0">
                <a:solidFill>
                  <a:srgbClr val="FF0000"/>
                </a:solidFill>
              </a:rPr>
              <a:t>PROTOCOLLO</a:t>
            </a:r>
          </a:p>
          <a:p>
            <a:pPr algn="ctr"/>
            <a:r>
              <a:rPr lang="it-IT" sz="4400" b="1" dirty="0" smtClean="0">
                <a:solidFill>
                  <a:srgbClr val="FF0000"/>
                </a:solidFill>
              </a:rPr>
              <a:t>PER</a:t>
            </a:r>
          </a:p>
          <a:p>
            <a:pPr algn="ctr"/>
            <a:r>
              <a:rPr lang="it-IT" sz="4400" b="1" dirty="0" smtClean="0">
                <a:solidFill>
                  <a:srgbClr val="FF0000"/>
                </a:solidFill>
              </a:rPr>
              <a:t>L’INCLUSIONE</a:t>
            </a:r>
            <a:endParaRPr lang="it-IT" sz="4400" b="1" dirty="0">
              <a:solidFill>
                <a:srgbClr val="FF0000"/>
              </a:solidFill>
            </a:endParaRPr>
          </a:p>
        </p:txBody>
      </p:sp>
      <p:sp>
        <p:nvSpPr>
          <p:cNvPr id="2" name="Segnaposto piè di pagina 1"/>
          <p:cNvSpPr>
            <a:spLocks noGrp="1"/>
          </p:cNvSpPr>
          <p:nvPr>
            <p:ph type="ftr" sz="quarter" idx="11"/>
          </p:nvPr>
        </p:nvSpPr>
        <p:spPr>
          <a:xfrm>
            <a:off x="1475656" y="6356350"/>
            <a:ext cx="7272808" cy="365125"/>
          </a:xfrm>
        </p:spPr>
        <p:txBody>
          <a:bodyPr/>
          <a:lstStyle/>
          <a:p>
            <a:r>
              <a:rPr lang="it-IT" dirty="0" smtClean="0">
                <a:solidFill>
                  <a:schemeClr val="tx1"/>
                </a:solidFill>
              </a:rPr>
              <a:t>Istituto Comprensivo </a:t>
            </a:r>
            <a:r>
              <a:rPr lang="it-IT" dirty="0" err="1" smtClean="0">
                <a:solidFill>
                  <a:schemeClr val="tx1"/>
                </a:solidFill>
              </a:rPr>
              <a:t>Cepagatti</a:t>
            </a:r>
            <a:r>
              <a:rPr lang="it-IT" dirty="0" smtClean="0">
                <a:solidFill>
                  <a:schemeClr val="tx1"/>
                </a:solidFill>
              </a:rPr>
              <a:t> - Referenti BES </a:t>
            </a:r>
            <a:r>
              <a:rPr lang="it-IT" dirty="0" err="1" smtClean="0">
                <a:solidFill>
                  <a:schemeClr val="tx1"/>
                </a:solidFill>
              </a:rPr>
              <a:t>ins</a:t>
            </a:r>
            <a:r>
              <a:rPr lang="it-IT" dirty="0" smtClean="0">
                <a:solidFill>
                  <a:schemeClr val="tx1"/>
                </a:solidFill>
              </a:rPr>
              <a:t>. </a:t>
            </a:r>
            <a:r>
              <a:rPr lang="it-IT" dirty="0" err="1" smtClean="0">
                <a:solidFill>
                  <a:schemeClr val="tx1"/>
                </a:solidFill>
              </a:rPr>
              <a:t>Giacomini</a:t>
            </a:r>
            <a:r>
              <a:rPr lang="it-IT" dirty="0" smtClean="0">
                <a:solidFill>
                  <a:schemeClr val="tx1"/>
                </a:solidFill>
              </a:rPr>
              <a:t> Claudia e </a:t>
            </a:r>
            <a:r>
              <a:rPr lang="it-IT" dirty="0" err="1" smtClean="0">
                <a:solidFill>
                  <a:schemeClr val="tx1"/>
                </a:solidFill>
              </a:rPr>
              <a:t>ins</a:t>
            </a:r>
            <a:r>
              <a:rPr lang="it-IT" dirty="0" smtClean="0">
                <a:solidFill>
                  <a:schemeClr val="tx1"/>
                </a:solidFill>
              </a:rPr>
              <a:t>. </a:t>
            </a:r>
            <a:r>
              <a:rPr lang="it-IT" dirty="0" err="1" smtClean="0">
                <a:solidFill>
                  <a:schemeClr val="tx1"/>
                </a:solidFill>
              </a:rPr>
              <a:t>Mucci</a:t>
            </a:r>
            <a:r>
              <a:rPr lang="it-IT" dirty="0" smtClean="0">
                <a:solidFill>
                  <a:schemeClr val="tx1"/>
                </a:solidFill>
              </a:rPr>
              <a:t> Carla</a:t>
            </a:r>
            <a:endParaRPr lang="it-IT" dirty="0">
              <a:solidFill>
                <a:schemeClr val="tx1"/>
              </a:solidFill>
            </a:endParaRPr>
          </a:p>
        </p:txBody>
      </p:sp>
      <p:sp>
        <p:nvSpPr>
          <p:cNvPr id="1028" name="AutoShape 4" descr="Risultati immagini per immagini di einstein del pe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Risultati immagini per immagini di einstein del pe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Risultati immagini per immagini di einstein del pe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Risultati immagini per immagini di einstein del pes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Immagine correl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7" name="Picture 13" descr="C:\Users\daniele\Desktop\da0c96750d3a4a12170b768dde68edbd.jpg"/>
          <p:cNvPicPr>
            <a:picLocks noChangeAspect="1" noChangeArrowheads="1"/>
          </p:cNvPicPr>
          <p:nvPr/>
        </p:nvPicPr>
        <p:blipFill>
          <a:blip r:embed="rId2" cstate="print"/>
          <a:srcRect/>
          <a:stretch>
            <a:fillRect/>
          </a:stretch>
        </p:blipFill>
        <p:spPr bwMode="auto">
          <a:xfrm>
            <a:off x="4932040" y="1124744"/>
            <a:ext cx="3816424" cy="1634864"/>
          </a:xfrm>
          <a:prstGeom prst="rect">
            <a:avLst/>
          </a:prstGeom>
          <a:noFill/>
        </p:spPr>
      </p:pic>
      <p:pic>
        <p:nvPicPr>
          <p:cNvPr id="1026" name="Picture 2" descr="C:\Users\daniele\Desktop\download.jpg"/>
          <p:cNvPicPr>
            <a:picLocks noChangeAspect="1" noChangeArrowheads="1"/>
          </p:cNvPicPr>
          <p:nvPr/>
        </p:nvPicPr>
        <p:blipFill>
          <a:blip r:embed="rId3" cstate="print"/>
          <a:srcRect/>
          <a:stretch>
            <a:fillRect/>
          </a:stretch>
        </p:blipFill>
        <p:spPr bwMode="auto">
          <a:xfrm>
            <a:off x="0" y="1124744"/>
            <a:ext cx="9038844" cy="5733256"/>
          </a:xfrm>
          <a:prstGeom prst="rect">
            <a:avLst/>
          </a:prstGeom>
          <a:noFill/>
        </p:spPr>
      </p:pic>
      <p:sp>
        <p:nvSpPr>
          <p:cNvPr id="12" name="Cornice 11"/>
          <p:cNvSpPr/>
          <p:nvPr/>
        </p:nvSpPr>
        <p:spPr>
          <a:xfrm>
            <a:off x="2195736" y="0"/>
            <a:ext cx="5976664" cy="93610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ISTITUTO COMPRENSIVO CEPAGATTI</a:t>
            </a:r>
          </a:p>
          <a:p>
            <a:pPr algn="ctr"/>
            <a:r>
              <a:rPr lang="it-IT"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PROTOCOLLO PER L’INCLUSIONE </a:t>
            </a:r>
            <a:endParaRPr lang="it-IT"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13" name="Picture 13" descr="C:\Users\daniele\Desktop\da0c96750d3a4a12170b768dde68edbd.jpg"/>
          <p:cNvPicPr>
            <a:picLocks noChangeAspect="1" noChangeArrowheads="1"/>
          </p:cNvPicPr>
          <p:nvPr/>
        </p:nvPicPr>
        <p:blipFill>
          <a:blip r:embed="rId2" cstate="print"/>
          <a:srcRect/>
          <a:stretch>
            <a:fillRect/>
          </a:stretch>
        </p:blipFill>
        <p:spPr bwMode="auto">
          <a:xfrm>
            <a:off x="2987824" y="5373217"/>
            <a:ext cx="2952328" cy="136815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260648"/>
            <a:ext cx="8208912" cy="5863144"/>
          </a:xfrm>
          <a:prstGeom prst="rect">
            <a:avLst/>
          </a:prstGeom>
        </p:spPr>
        <p:txBody>
          <a:bodyPr wrap="square">
            <a:spAutoFit/>
          </a:bodyPr>
          <a:lstStyle/>
          <a:p>
            <a:pPr algn="ctr"/>
            <a:r>
              <a:rPr lang="it-IT" sz="3600" b="1" dirty="0" smtClean="0">
                <a:solidFill>
                  <a:srgbClr val="FF0000"/>
                </a:solidFill>
              </a:rPr>
              <a:t>LA NORMATIVA DSA</a:t>
            </a:r>
          </a:p>
          <a:p>
            <a:pPr>
              <a:lnSpc>
                <a:spcPct val="150000"/>
              </a:lnSpc>
              <a:buFontTx/>
              <a:buChar char="-"/>
            </a:pPr>
            <a:r>
              <a:rPr lang="it-IT" b="1" dirty="0" smtClean="0">
                <a:latin typeface="Arial" pitchFamily="34" charset="0"/>
                <a:cs typeface="Arial" pitchFamily="34" charset="0"/>
              </a:rPr>
              <a:t>DPR 275/1999</a:t>
            </a:r>
          </a:p>
          <a:p>
            <a:pPr>
              <a:lnSpc>
                <a:spcPct val="150000"/>
              </a:lnSpc>
              <a:buFontTx/>
              <a:buChar char="-"/>
            </a:pPr>
            <a:r>
              <a:rPr lang="it-IT" b="1" dirty="0" smtClean="0">
                <a:latin typeface="Arial" pitchFamily="34" charset="0"/>
                <a:cs typeface="Arial" pitchFamily="34" charset="0"/>
              </a:rPr>
              <a:t>L. 53/2003</a:t>
            </a:r>
          </a:p>
          <a:p>
            <a:pPr>
              <a:lnSpc>
                <a:spcPct val="150000"/>
              </a:lnSpc>
              <a:buFontTx/>
              <a:buChar char="-"/>
            </a:pPr>
            <a:r>
              <a:rPr lang="it-IT" b="1" dirty="0" smtClean="0">
                <a:latin typeface="Arial" pitchFamily="34" charset="0"/>
                <a:cs typeface="Arial" pitchFamily="34" charset="0"/>
              </a:rPr>
              <a:t>DPR 122/2009</a:t>
            </a:r>
          </a:p>
          <a:p>
            <a:pPr>
              <a:lnSpc>
                <a:spcPct val="150000"/>
              </a:lnSpc>
              <a:buFontTx/>
              <a:buChar char="-"/>
            </a:pPr>
            <a:r>
              <a:rPr lang="it-IT" b="1" dirty="0" smtClean="0">
                <a:latin typeface="Arial" pitchFamily="34" charset="0"/>
                <a:cs typeface="Arial" pitchFamily="34" charset="0"/>
              </a:rPr>
              <a:t> Legge 170/2010</a:t>
            </a:r>
          </a:p>
          <a:p>
            <a:pPr>
              <a:lnSpc>
                <a:spcPct val="150000"/>
              </a:lnSpc>
              <a:buFontTx/>
              <a:buChar char="-"/>
            </a:pPr>
            <a:r>
              <a:rPr lang="it-IT" b="1" dirty="0" smtClean="0">
                <a:latin typeface="Arial" pitchFamily="34" charset="0"/>
                <a:cs typeface="Arial" pitchFamily="34" charset="0"/>
              </a:rPr>
              <a:t> Decreto attuativo n. 5669/2011</a:t>
            </a:r>
          </a:p>
          <a:p>
            <a:pPr>
              <a:lnSpc>
                <a:spcPct val="150000"/>
              </a:lnSpc>
              <a:buFontTx/>
              <a:buChar char="-"/>
            </a:pPr>
            <a:r>
              <a:rPr lang="it-IT" b="1" dirty="0" smtClean="0">
                <a:latin typeface="Arial" pitchFamily="34" charset="0"/>
                <a:cs typeface="Arial" pitchFamily="34" charset="0"/>
              </a:rPr>
              <a:t> DM  27/12/2012</a:t>
            </a:r>
          </a:p>
          <a:p>
            <a:pPr>
              <a:lnSpc>
                <a:spcPct val="150000"/>
              </a:lnSpc>
              <a:buFontTx/>
              <a:buChar char="-"/>
            </a:pPr>
            <a:r>
              <a:rPr lang="it-IT" b="1" dirty="0" smtClean="0">
                <a:latin typeface="Arial" pitchFamily="34" charset="0"/>
                <a:cs typeface="Arial" pitchFamily="34" charset="0"/>
              </a:rPr>
              <a:t> Linee Guida per il Diritto allo Studio degli alunni e degli studenti con DSA  2012</a:t>
            </a:r>
            <a:endParaRPr lang="it-IT" sz="1600" b="1" dirty="0" smtClean="0">
              <a:latin typeface="Arial" pitchFamily="34" charset="0"/>
              <a:cs typeface="Arial" pitchFamily="34" charset="0"/>
            </a:endParaRPr>
          </a:p>
          <a:p>
            <a:pPr>
              <a:lnSpc>
                <a:spcPct val="150000"/>
              </a:lnSpc>
            </a:pPr>
            <a:r>
              <a:rPr lang="it-IT" b="1" dirty="0" smtClean="0">
                <a:latin typeface="Arial" pitchFamily="34" charset="0"/>
                <a:cs typeface="Arial" pitchFamily="34" charset="0"/>
              </a:rPr>
              <a:t>- MIUR- </a:t>
            </a:r>
            <a:r>
              <a:rPr lang="it-IT" b="1" dirty="0" err="1" smtClean="0">
                <a:latin typeface="Arial" pitchFamily="34" charset="0"/>
                <a:cs typeface="Arial" pitchFamily="34" charset="0"/>
              </a:rPr>
              <a:t>CM</a:t>
            </a:r>
            <a:r>
              <a:rPr lang="it-IT" b="1" dirty="0" smtClean="0">
                <a:latin typeface="Arial" pitchFamily="34" charset="0"/>
                <a:cs typeface="Arial" pitchFamily="34" charset="0"/>
              </a:rPr>
              <a:t> 8/2013</a:t>
            </a:r>
          </a:p>
          <a:p>
            <a:pPr>
              <a:lnSpc>
                <a:spcPct val="150000"/>
              </a:lnSpc>
              <a:buFontTx/>
              <a:buChar char="-"/>
            </a:pPr>
            <a:r>
              <a:rPr lang="it-IT" sz="1600" b="1" dirty="0" smtClean="0">
                <a:latin typeface="Arial" pitchFamily="34" charset="0"/>
                <a:cs typeface="Arial" pitchFamily="34" charset="0"/>
              </a:rPr>
              <a:t>Accordo Stato-Regioni 17/04/2013 “ Linee guida per la predisposizione di protocolli regionali per le attività di </a:t>
            </a:r>
            <a:r>
              <a:rPr lang="it-IT" sz="1600" b="1" dirty="0" err="1" smtClean="0">
                <a:latin typeface="Arial" pitchFamily="34" charset="0"/>
                <a:cs typeface="Arial" pitchFamily="34" charset="0"/>
              </a:rPr>
              <a:t>individuzione</a:t>
            </a:r>
            <a:r>
              <a:rPr lang="it-IT" sz="1600" b="1" dirty="0" smtClean="0">
                <a:latin typeface="Arial" pitchFamily="34" charset="0"/>
                <a:cs typeface="Arial" pitchFamily="34" charset="0"/>
              </a:rPr>
              <a:t> precoce di casi sospetti di DSA”</a:t>
            </a:r>
          </a:p>
          <a:p>
            <a:pPr>
              <a:lnSpc>
                <a:spcPct val="150000"/>
              </a:lnSpc>
              <a:buFontTx/>
              <a:buChar char="-"/>
            </a:pPr>
            <a:r>
              <a:rPr lang="it-IT" sz="1600" b="1" dirty="0" err="1" smtClean="0">
                <a:latin typeface="Arial" pitchFamily="34" charset="0"/>
                <a:cs typeface="Arial" pitchFamily="34" charset="0"/>
              </a:rPr>
              <a:t>CM</a:t>
            </a:r>
            <a:r>
              <a:rPr lang="it-IT" sz="1600" b="1" dirty="0" smtClean="0">
                <a:latin typeface="Arial" pitchFamily="34" charset="0"/>
                <a:cs typeface="Arial" pitchFamily="34" charset="0"/>
              </a:rPr>
              <a:t> 27/06/2013 </a:t>
            </a:r>
            <a:r>
              <a:rPr lang="it-IT" sz="1600" b="1" dirty="0" smtClean="0">
                <a:latin typeface="Arial" pitchFamily="34" charset="0"/>
                <a:cs typeface="Arial" pitchFamily="34" charset="0"/>
                <a:sym typeface="Wingdings" pitchFamily="2" charset="2"/>
              </a:rPr>
              <a:t> Rapporto tra PAI e POF</a:t>
            </a:r>
            <a:endParaRPr lang="it-IT" sz="1600" b="1" dirty="0" smtClean="0">
              <a:latin typeface="Arial" pitchFamily="34" charset="0"/>
              <a:cs typeface="Arial" pitchFamily="34" charset="0"/>
            </a:endParaRPr>
          </a:p>
          <a:p>
            <a:pPr>
              <a:lnSpc>
                <a:spcPct val="150000"/>
              </a:lnSpc>
              <a:buFontTx/>
              <a:buChar char="-"/>
            </a:pPr>
            <a:r>
              <a:rPr lang="it-IT" sz="1600" b="1" dirty="0" smtClean="0">
                <a:latin typeface="Arial" pitchFamily="34" charset="0"/>
                <a:cs typeface="Arial" pitchFamily="34" charset="0"/>
              </a:rPr>
              <a:t>NOTA 2563/11/2013 </a:t>
            </a:r>
            <a:r>
              <a:rPr lang="it-IT" sz="1400" b="1" dirty="0" smtClean="0">
                <a:latin typeface="Arial" pitchFamily="34" charset="0"/>
                <a:cs typeface="Arial" pitchFamily="34" charset="0"/>
              </a:rPr>
              <a:t>“ Strumenti di intervento per alunni BES”</a:t>
            </a:r>
          </a:p>
        </p:txBody>
      </p:sp>
      <p:sp>
        <p:nvSpPr>
          <p:cNvPr id="4" name="Segnaposto piè di pagina 3"/>
          <p:cNvSpPr>
            <a:spLocks noGrp="1"/>
          </p:cNvSpPr>
          <p:nvPr>
            <p:ph type="ftr" sz="quarter" idx="11"/>
          </p:nvPr>
        </p:nvSpPr>
        <p:spPr>
          <a:xfrm>
            <a:off x="467544" y="6356350"/>
            <a:ext cx="8352928" cy="365125"/>
          </a:xfrm>
        </p:spPr>
        <p:txBody>
          <a:bodyPr/>
          <a:lstStyle/>
          <a:p>
            <a:r>
              <a:rPr lang="it-IT" dirty="0" smtClean="0"/>
              <a:t>Istituto Comprensivo di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5" name="Picture 2"/>
          <p:cNvPicPr>
            <a:picLocks noChangeAspect="1" noChangeArrowheads="1"/>
          </p:cNvPicPr>
          <p:nvPr/>
        </p:nvPicPr>
        <p:blipFill>
          <a:blip r:embed="rId2" cstate="print"/>
          <a:srcRect/>
          <a:stretch>
            <a:fillRect/>
          </a:stretch>
        </p:blipFill>
        <p:spPr bwMode="auto">
          <a:xfrm flipH="1">
            <a:off x="6300192" y="692696"/>
            <a:ext cx="1058941"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335846"/>
            <a:ext cx="8496944" cy="707886"/>
          </a:xfrm>
          <a:prstGeom prst="rect">
            <a:avLst/>
          </a:prstGeom>
        </p:spPr>
        <p:txBody>
          <a:bodyPr wrap="square">
            <a:spAutoFit/>
          </a:bodyPr>
          <a:lstStyle/>
          <a:p>
            <a:pPr algn="ctr"/>
            <a:r>
              <a:rPr lang="it-IT" sz="2000" b="1" dirty="0" smtClean="0">
                <a:solidFill>
                  <a:srgbClr val="FF0000"/>
                </a:solidFill>
              </a:rPr>
              <a:t>Alunni con disturbi evolutivi specifici, DSA</a:t>
            </a:r>
          </a:p>
          <a:p>
            <a:endParaRPr lang="it-IT" sz="2000" dirty="0"/>
          </a:p>
        </p:txBody>
      </p:sp>
      <p:sp>
        <p:nvSpPr>
          <p:cNvPr id="3" name="Segnaposto piè di pagina 2"/>
          <p:cNvSpPr>
            <a:spLocks noGrp="1"/>
          </p:cNvSpPr>
          <p:nvPr>
            <p:ph type="ftr" sz="quarter" idx="11"/>
          </p:nvPr>
        </p:nvSpPr>
        <p:spPr>
          <a:xfrm>
            <a:off x="971600" y="6356350"/>
            <a:ext cx="7488832"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
        <p:nvSpPr>
          <p:cNvPr id="4" name="Ovale 3"/>
          <p:cNvSpPr/>
          <p:nvPr/>
        </p:nvSpPr>
        <p:spPr>
          <a:xfrm>
            <a:off x="3491880" y="908720"/>
            <a:ext cx="1440160"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DSA</a:t>
            </a:r>
            <a:endParaRPr lang="it-IT" dirty="0">
              <a:solidFill>
                <a:schemeClr val="tx1"/>
              </a:solidFill>
            </a:endParaRPr>
          </a:p>
        </p:txBody>
      </p:sp>
      <p:cxnSp>
        <p:nvCxnSpPr>
          <p:cNvPr id="6" name="Connettore 2 5"/>
          <p:cNvCxnSpPr/>
          <p:nvPr/>
        </p:nvCxnSpPr>
        <p:spPr>
          <a:xfrm flipH="1" flipV="1">
            <a:off x="2411760" y="1268760"/>
            <a:ext cx="108012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H="1">
            <a:off x="2627784" y="1772816"/>
            <a:ext cx="86409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flipH="1">
            <a:off x="3059832" y="1772816"/>
            <a:ext cx="86409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683568" y="1052736"/>
            <a:ext cx="165618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Servizi sanitari</a:t>
            </a:r>
            <a:endParaRPr lang="it-IT" dirty="0">
              <a:solidFill>
                <a:schemeClr val="tx1"/>
              </a:solidFill>
            </a:endParaRPr>
          </a:p>
        </p:txBody>
      </p:sp>
      <p:sp>
        <p:nvSpPr>
          <p:cNvPr id="10" name="Rettangolo 9"/>
          <p:cNvSpPr/>
          <p:nvPr/>
        </p:nvSpPr>
        <p:spPr>
          <a:xfrm>
            <a:off x="899592" y="1916832"/>
            <a:ext cx="165618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scuola</a:t>
            </a:r>
            <a:endParaRPr lang="it-IT" dirty="0">
              <a:solidFill>
                <a:schemeClr val="tx1"/>
              </a:solidFill>
            </a:endParaRPr>
          </a:p>
        </p:txBody>
      </p:sp>
      <p:sp>
        <p:nvSpPr>
          <p:cNvPr id="11" name="Rettangolo 10"/>
          <p:cNvSpPr/>
          <p:nvPr/>
        </p:nvSpPr>
        <p:spPr>
          <a:xfrm>
            <a:off x="1403648" y="2636912"/>
            <a:ext cx="165618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famiglia</a:t>
            </a:r>
            <a:endParaRPr lang="it-IT" dirty="0">
              <a:solidFill>
                <a:schemeClr val="tx1"/>
              </a:solidFill>
            </a:endParaRPr>
          </a:p>
        </p:txBody>
      </p:sp>
      <p:cxnSp>
        <p:nvCxnSpPr>
          <p:cNvPr id="17" name="Connettore 2 16"/>
          <p:cNvCxnSpPr/>
          <p:nvPr/>
        </p:nvCxnSpPr>
        <p:spPr>
          <a:xfrm>
            <a:off x="5004048" y="1124744"/>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4932040" y="1484784"/>
            <a:ext cx="100811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4932040" y="1700808"/>
            <a:ext cx="129614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4788024" y="1844824"/>
            <a:ext cx="144016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ttangolo 28"/>
          <p:cNvSpPr/>
          <p:nvPr/>
        </p:nvSpPr>
        <p:spPr>
          <a:xfrm>
            <a:off x="6084168" y="836712"/>
            <a:ext cx="1800200" cy="504056"/>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2">
                    <a:lumMod val="75000"/>
                  </a:schemeClr>
                </a:solidFill>
              </a:rPr>
              <a:t>dislessia</a:t>
            </a:r>
            <a:endParaRPr lang="it-IT" dirty="0">
              <a:solidFill>
                <a:schemeClr val="tx2">
                  <a:lumMod val="75000"/>
                </a:schemeClr>
              </a:solidFill>
            </a:endParaRPr>
          </a:p>
        </p:txBody>
      </p:sp>
      <p:sp>
        <p:nvSpPr>
          <p:cNvPr id="32" name="Rettangolo 31"/>
          <p:cNvSpPr/>
          <p:nvPr/>
        </p:nvSpPr>
        <p:spPr>
          <a:xfrm>
            <a:off x="6300192" y="1484784"/>
            <a:ext cx="1800200" cy="504056"/>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2">
                    <a:lumMod val="75000"/>
                  </a:schemeClr>
                </a:solidFill>
              </a:rPr>
              <a:t>disortografia</a:t>
            </a:r>
            <a:endParaRPr lang="it-IT" dirty="0">
              <a:solidFill>
                <a:schemeClr val="tx2">
                  <a:lumMod val="75000"/>
                </a:schemeClr>
              </a:solidFill>
            </a:endParaRPr>
          </a:p>
        </p:txBody>
      </p:sp>
      <p:sp>
        <p:nvSpPr>
          <p:cNvPr id="33" name="Rettangolo 32"/>
          <p:cNvSpPr/>
          <p:nvPr/>
        </p:nvSpPr>
        <p:spPr>
          <a:xfrm>
            <a:off x="6300192" y="2132856"/>
            <a:ext cx="1800200" cy="504056"/>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2">
                    <a:lumMod val="75000"/>
                  </a:schemeClr>
                </a:solidFill>
              </a:rPr>
              <a:t>disgrafia</a:t>
            </a:r>
            <a:endParaRPr lang="it-IT" dirty="0">
              <a:solidFill>
                <a:schemeClr val="tx2">
                  <a:lumMod val="75000"/>
                </a:schemeClr>
              </a:solidFill>
            </a:endParaRPr>
          </a:p>
        </p:txBody>
      </p:sp>
      <p:sp>
        <p:nvSpPr>
          <p:cNvPr id="34" name="Rettangolo 33"/>
          <p:cNvSpPr/>
          <p:nvPr/>
        </p:nvSpPr>
        <p:spPr>
          <a:xfrm>
            <a:off x="5724128" y="2852936"/>
            <a:ext cx="1800200" cy="504056"/>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2">
                    <a:lumMod val="75000"/>
                  </a:schemeClr>
                </a:solidFill>
              </a:rPr>
              <a:t>discalculia</a:t>
            </a:r>
            <a:endParaRPr lang="it-IT" dirty="0">
              <a:solidFill>
                <a:schemeClr val="tx2">
                  <a:lumMod val="75000"/>
                </a:schemeClr>
              </a:solidFill>
            </a:endParaRPr>
          </a:p>
        </p:txBody>
      </p:sp>
      <p:sp>
        <p:nvSpPr>
          <p:cNvPr id="44" name="Freccia in giù 43"/>
          <p:cNvSpPr/>
          <p:nvPr/>
        </p:nvSpPr>
        <p:spPr>
          <a:xfrm>
            <a:off x="4067944" y="1772816"/>
            <a:ext cx="288032"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p:cNvSpPr/>
          <p:nvPr/>
        </p:nvSpPr>
        <p:spPr>
          <a:xfrm>
            <a:off x="1763688" y="3429000"/>
            <a:ext cx="5040560" cy="936104"/>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smtClean="0">
              <a:solidFill>
                <a:srgbClr val="FF0000"/>
              </a:solidFill>
            </a:endParaRPr>
          </a:p>
          <a:p>
            <a:pPr algn="ctr"/>
            <a:r>
              <a:rPr lang="it-IT" b="1" dirty="0" smtClean="0">
                <a:solidFill>
                  <a:srgbClr val="FF0000"/>
                </a:solidFill>
              </a:rPr>
              <a:t>Legge 170/2010</a:t>
            </a:r>
          </a:p>
          <a:p>
            <a:pPr algn="ctr"/>
            <a:r>
              <a:rPr lang="it-IT" sz="1200" b="1" dirty="0" smtClean="0">
                <a:solidFill>
                  <a:srgbClr val="FF0000"/>
                </a:solidFill>
              </a:rPr>
              <a:t>Stabilisce: </a:t>
            </a:r>
          </a:p>
          <a:p>
            <a:pPr algn="ctr">
              <a:buFontTx/>
              <a:buChar char="-"/>
            </a:pPr>
            <a:r>
              <a:rPr lang="it-IT" sz="1200" b="1" dirty="0" smtClean="0">
                <a:solidFill>
                  <a:srgbClr val="FF0000"/>
                </a:solidFill>
              </a:rPr>
              <a:t>iniziative di identificazione precoce;</a:t>
            </a:r>
          </a:p>
          <a:p>
            <a:pPr algn="ctr">
              <a:buFontTx/>
              <a:buChar char="-"/>
            </a:pPr>
            <a:r>
              <a:rPr lang="it-IT" sz="1200" b="1" dirty="0" smtClean="0">
                <a:solidFill>
                  <a:srgbClr val="FF0000"/>
                </a:solidFill>
              </a:rPr>
              <a:t>attività didattiche di potenziamento.</a:t>
            </a:r>
          </a:p>
          <a:p>
            <a:pPr algn="ctr"/>
            <a:endParaRPr lang="it-IT" b="1" dirty="0">
              <a:solidFill>
                <a:srgbClr val="FF0000"/>
              </a:solidFill>
            </a:endParaRPr>
          </a:p>
        </p:txBody>
      </p:sp>
      <p:sp>
        <p:nvSpPr>
          <p:cNvPr id="46" name="Rettangolo 45"/>
          <p:cNvSpPr/>
          <p:nvPr/>
        </p:nvSpPr>
        <p:spPr>
          <a:xfrm>
            <a:off x="1835696" y="4725144"/>
            <a:ext cx="1872208" cy="504056"/>
          </a:xfrm>
          <a:prstGeom prst="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tx1"/>
                </a:solidFill>
              </a:rPr>
              <a:t>Definisce la prassi diagnostica</a:t>
            </a:r>
            <a:endParaRPr lang="it-IT" sz="1400" b="1" dirty="0">
              <a:solidFill>
                <a:schemeClr val="tx1"/>
              </a:solidFill>
            </a:endParaRPr>
          </a:p>
        </p:txBody>
      </p:sp>
      <p:sp>
        <p:nvSpPr>
          <p:cNvPr id="47" name="Rettangolo 46"/>
          <p:cNvSpPr/>
          <p:nvPr/>
        </p:nvSpPr>
        <p:spPr>
          <a:xfrm>
            <a:off x="5292080" y="4509120"/>
            <a:ext cx="3312368" cy="792088"/>
          </a:xfrm>
          <a:prstGeom prst="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smtClean="0">
              <a:solidFill>
                <a:schemeClr val="tx1"/>
              </a:solidFill>
            </a:endParaRPr>
          </a:p>
          <a:p>
            <a:pPr algn="ctr"/>
            <a:r>
              <a:rPr lang="it-IT" sz="1200" dirty="0" smtClean="0">
                <a:solidFill>
                  <a:schemeClr val="tx1"/>
                </a:solidFill>
              </a:rPr>
              <a:t>Garantisce il</a:t>
            </a:r>
          </a:p>
          <a:p>
            <a:pPr algn="ctr"/>
            <a:r>
              <a:rPr lang="it-IT" sz="1200" b="1" dirty="0" smtClean="0">
                <a:solidFill>
                  <a:schemeClr val="tx1"/>
                </a:solidFill>
              </a:rPr>
              <a:t>PIANO DIDATTICO PERSONALIZZATO</a:t>
            </a:r>
          </a:p>
          <a:p>
            <a:pPr algn="ctr"/>
            <a:r>
              <a:rPr lang="it-IT" sz="1200" b="1" dirty="0" smtClean="0">
                <a:solidFill>
                  <a:schemeClr val="tx1"/>
                </a:solidFill>
              </a:rPr>
              <a:t>PDP </a:t>
            </a:r>
          </a:p>
          <a:p>
            <a:pPr algn="ctr"/>
            <a:endParaRPr lang="it-IT" sz="1200" dirty="0">
              <a:solidFill>
                <a:schemeClr val="tx1"/>
              </a:solidFill>
            </a:endParaRPr>
          </a:p>
        </p:txBody>
      </p:sp>
      <p:sp>
        <p:nvSpPr>
          <p:cNvPr id="49" name="Rettangolo 48"/>
          <p:cNvSpPr/>
          <p:nvPr/>
        </p:nvSpPr>
        <p:spPr>
          <a:xfrm>
            <a:off x="6732240" y="5733256"/>
            <a:ext cx="2016224" cy="504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MISURE DISPENSATIVE</a:t>
            </a:r>
            <a:endParaRPr lang="it-IT" sz="1200" dirty="0">
              <a:solidFill>
                <a:schemeClr val="tx1"/>
              </a:solidFill>
            </a:endParaRPr>
          </a:p>
        </p:txBody>
      </p:sp>
      <p:sp>
        <p:nvSpPr>
          <p:cNvPr id="50" name="Rettangolo 49"/>
          <p:cNvSpPr/>
          <p:nvPr/>
        </p:nvSpPr>
        <p:spPr>
          <a:xfrm>
            <a:off x="4139952" y="5733256"/>
            <a:ext cx="2016224" cy="504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STRUMENTI COMPENSATIVI</a:t>
            </a:r>
            <a:endParaRPr lang="it-IT" sz="1200" dirty="0">
              <a:solidFill>
                <a:schemeClr val="tx1"/>
              </a:solidFill>
            </a:endParaRPr>
          </a:p>
        </p:txBody>
      </p:sp>
      <p:cxnSp>
        <p:nvCxnSpPr>
          <p:cNvPr id="52" name="Connettore 2 51"/>
          <p:cNvCxnSpPr/>
          <p:nvPr/>
        </p:nvCxnSpPr>
        <p:spPr>
          <a:xfrm flipH="1">
            <a:off x="2627784" y="4365104"/>
            <a:ext cx="50405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onnettore 2 52"/>
          <p:cNvCxnSpPr/>
          <p:nvPr/>
        </p:nvCxnSpPr>
        <p:spPr>
          <a:xfrm>
            <a:off x="6876256" y="4077072"/>
            <a:ext cx="28803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Connettore 2 55"/>
          <p:cNvCxnSpPr/>
          <p:nvPr/>
        </p:nvCxnSpPr>
        <p:spPr>
          <a:xfrm flipH="1">
            <a:off x="5076056" y="5373216"/>
            <a:ext cx="50405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Connettore 2 56"/>
          <p:cNvCxnSpPr/>
          <p:nvPr/>
        </p:nvCxnSpPr>
        <p:spPr>
          <a:xfrm>
            <a:off x="7020272" y="5301208"/>
            <a:ext cx="57606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0"/>
            <a:ext cx="8136904" cy="6278642"/>
          </a:xfrm>
          <a:prstGeom prst="rect">
            <a:avLst/>
          </a:prstGeom>
        </p:spPr>
        <p:txBody>
          <a:bodyPr wrap="square">
            <a:spAutoFit/>
          </a:bodyPr>
          <a:lstStyle/>
          <a:p>
            <a:pPr algn="ctr"/>
            <a:endParaRPr lang="it-IT" dirty="0" smtClean="0"/>
          </a:p>
          <a:p>
            <a:pPr algn="ctr"/>
            <a:r>
              <a:rPr lang="it-IT" sz="2800" dirty="0" smtClean="0"/>
              <a:t> </a:t>
            </a:r>
            <a:r>
              <a:rPr lang="it-IT" sz="2800" b="1" dirty="0" smtClean="0">
                <a:solidFill>
                  <a:srgbClr val="FF0000"/>
                </a:solidFill>
                <a:latin typeface="Arial" pitchFamily="34" charset="0"/>
                <a:cs typeface="Arial" pitchFamily="34" charset="0"/>
              </a:rPr>
              <a:t>Legge 170/2010 </a:t>
            </a:r>
          </a:p>
          <a:p>
            <a:pPr algn="just"/>
            <a:r>
              <a:rPr lang="it-IT" dirty="0" smtClean="0">
                <a:latin typeface="Arial" pitchFamily="34" charset="0"/>
                <a:cs typeface="Arial" pitchFamily="34" charset="0"/>
              </a:rPr>
              <a:t>• </a:t>
            </a:r>
            <a:r>
              <a:rPr lang="it-IT" i="1" dirty="0" smtClean="0">
                <a:latin typeface="Arial" pitchFamily="34" charset="0"/>
                <a:cs typeface="Arial" pitchFamily="34" charset="0"/>
              </a:rPr>
              <a:t>E' compito delle scuole di ogni ordine e grado, </a:t>
            </a:r>
            <a:r>
              <a:rPr lang="it-IT" i="1" dirty="0" smtClean="0">
                <a:solidFill>
                  <a:srgbClr val="FF0000"/>
                </a:solidFill>
                <a:latin typeface="Arial" pitchFamily="34" charset="0"/>
                <a:cs typeface="Arial" pitchFamily="34" charset="0"/>
              </a:rPr>
              <a:t>comprese le scuole dell'infanzia,</a:t>
            </a:r>
            <a:r>
              <a:rPr lang="it-IT" i="1" dirty="0" smtClean="0">
                <a:latin typeface="Arial" pitchFamily="34" charset="0"/>
                <a:cs typeface="Arial" pitchFamily="34" charset="0"/>
              </a:rPr>
              <a:t> </a:t>
            </a:r>
            <a:r>
              <a:rPr lang="it-IT" sz="3200" b="1" i="1" dirty="0" smtClean="0">
                <a:solidFill>
                  <a:srgbClr val="FF0000"/>
                </a:solidFill>
                <a:latin typeface="Arial" pitchFamily="34" charset="0"/>
                <a:cs typeface="Arial" pitchFamily="34" charset="0"/>
              </a:rPr>
              <a:t>attivare</a:t>
            </a:r>
            <a:r>
              <a:rPr lang="it-IT" i="1" dirty="0" smtClean="0">
                <a:latin typeface="Arial" pitchFamily="34" charset="0"/>
                <a:cs typeface="Arial" pitchFamily="34" charset="0"/>
              </a:rPr>
              <a:t>, previa apposita comunicazione alle famiglie interessate, </a:t>
            </a:r>
            <a:r>
              <a:rPr lang="it-IT" i="1" dirty="0" smtClean="0">
                <a:solidFill>
                  <a:srgbClr val="FF0000"/>
                </a:solidFill>
                <a:latin typeface="Arial" pitchFamily="34" charset="0"/>
                <a:cs typeface="Arial" pitchFamily="34" charset="0"/>
              </a:rPr>
              <a:t>interventi tempestivi</a:t>
            </a:r>
            <a:r>
              <a:rPr lang="it-IT" i="1" dirty="0" smtClean="0">
                <a:latin typeface="Arial" pitchFamily="34" charset="0"/>
                <a:cs typeface="Arial" pitchFamily="34" charset="0"/>
              </a:rPr>
              <a:t>, </a:t>
            </a:r>
            <a:r>
              <a:rPr lang="it-IT" i="1" dirty="0" smtClean="0">
                <a:solidFill>
                  <a:srgbClr val="FF0000"/>
                </a:solidFill>
                <a:latin typeface="Arial" pitchFamily="34" charset="0"/>
                <a:cs typeface="Arial" pitchFamily="34" charset="0"/>
              </a:rPr>
              <a:t>idonei ad individuare i casi sospetti di DSA </a:t>
            </a:r>
            <a:r>
              <a:rPr lang="it-IT" i="1" dirty="0" smtClean="0">
                <a:latin typeface="Arial" pitchFamily="34" charset="0"/>
                <a:cs typeface="Arial" pitchFamily="34" charset="0"/>
              </a:rPr>
              <a:t>degli studenti, sulla base dei protocolli regionali di cui all'articolo 7, comma 1. L'esito di tali attività non costituisce, comunque, una diagnosi di DSA …” </a:t>
            </a:r>
          </a:p>
          <a:p>
            <a:pPr algn="ctr"/>
            <a:endParaRPr lang="it-IT" b="1" dirty="0" smtClean="0">
              <a:solidFill>
                <a:srgbClr val="FF0000"/>
              </a:solidFill>
              <a:latin typeface="Arial" pitchFamily="34" charset="0"/>
              <a:cs typeface="Arial" pitchFamily="34" charset="0"/>
            </a:endParaRPr>
          </a:p>
          <a:p>
            <a:pPr algn="ctr"/>
            <a:r>
              <a:rPr lang="it-IT" b="1" dirty="0" smtClean="0">
                <a:solidFill>
                  <a:srgbClr val="FF0000"/>
                </a:solidFill>
                <a:latin typeface="Arial" pitchFamily="34" charset="0"/>
                <a:cs typeface="Arial" pitchFamily="34" charset="0"/>
              </a:rPr>
              <a:t>cosa ne deriva</a:t>
            </a:r>
          </a:p>
          <a:p>
            <a:pPr algn="ctr"/>
            <a:endParaRPr lang="it-IT" b="1" dirty="0" smtClean="0">
              <a:solidFill>
                <a:srgbClr val="FF0000"/>
              </a:solidFill>
              <a:latin typeface="Arial" pitchFamily="34" charset="0"/>
              <a:cs typeface="Arial" pitchFamily="34" charset="0"/>
            </a:endParaRPr>
          </a:p>
          <a:p>
            <a:pPr algn="ctr"/>
            <a:endParaRPr lang="it-IT" b="1" dirty="0" smtClean="0">
              <a:solidFill>
                <a:srgbClr val="FF0000"/>
              </a:solidFill>
              <a:latin typeface="Arial" pitchFamily="34" charset="0"/>
              <a:cs typeface="Arial" pitchFamily="34" charset="0"/>
            </a:endParaRPr>
          </a:p>
          <a:p>
            <a:pPr algn="ctr"/>
            <a:r>
              <a:rPr lang="it-IT" b="1" dirty="0" smtClean="0">
                <a:solidFill>
                  <a:schemeClr val="tx2">
                    <a:lumMod val="60000"/>
                    <a:lumOff val="40000"/>
                  </a:schemeClr>
                </a:solidFill>
                <a:latin typeface="Arial" pitchFamily="34" charset="0"/>
                <a:cs typeface="Arial" pitchFamily="34" charset="0"/>
              </a:rPr>
              <a:t>COMPITI E RESPONSABILITÀ PER LA SCUOLA:</a:t>
            </a:r>
          </a:p>
          <a:p>
            <a:pPr algn="just">
              <a:lnSpc>
                <a:spcPct val="150000"/>
              </a:lnSpc>
              <a:buFont typeface="Wingdings" pitchFamily="2" charset="2"/>
              <a:buChar char="v"/>
            </a:pPr>
            <a:r>
              <a:rPr lang="it-IT" dirty="0" smtClean="0">
                <a:latin typeface="Arial" pitchFamily="34" charset="0"/>
                <a:cs typeface="Arial" pitchFamily="34" charset="0"/>
              </a:rPr>
              <a:t> Attenzione alla fase della valutazione </a:t>
            </a:r>
          </a:p>
          <a:p>
            <a:pPr algn="just">
              <a:lnSpc>
                <a:spcPct val="150000"/>
              </a:lnSpc>
              <a:buFont typeface="Wingdings" pitchFamily="2" charset="2"/>
              <a:buChar char="v"/>
            </a:pPr>
            <a:r>
              <a:rPr lang="it-IT" dirty="0" smtClean="0">
                <a:latin typeface="Arial" pitchFamily="34" charset="0"/>
                <a:cs typeface="Arial" pitchFamily="34" charset="0"/>
              </a:rPr>
              <a:t>Misure formative necessarie per il personale docente e dirigenziale in ambito scolastico sui DSA </a:t>
            </a:r>
          </a:p>
          <a:p>
            <a:pPr algn="just">
              <a:lnSpc>
                <a:spcPct val="150000"/>
              </a:lnSpc>
              <a:buFont typeface="Wingdings" pitchFamily="2" charset="2"/>
              <a:buChar char="v"/>
            </a:pPr>
            <a:r>
              <a:rPr lang="it-IT" dirty="0" smtClean="0">
                <a:solidFill>
                  <a:srgbClr val="FF0000"/>
                </a:solidFill>
                <a:latin typeface="Arial" pitchFamily="34" charset="0"/>
                <a:cs typeface="Arial" pitchFamily="34" charset="0"/>
              </a:rPr>
              <a:t>Utilizzo di modalità individualizzate e flessibili </a:t>
            </a:r>
            <a:r>
              <a:rPr lang="it-IT" dirty="0" smtClean="0">
                <a:latin typeface="Arial" pitchFamily="34" charset="0"/>
                <a:cs typeface="Arial" pitchFamily="34" charset="0"/>
              </a:rPr>
              <a:t>nell'approccio a soggetti con DSA nonché all'utilizzo di strumenti compensativi volti a favorire l'apprendimento </a:t>
            </a:r>
          </a:p>
        </p:txBody>
      </p:sp>
      <p:sp>
        <p:nvSpPr>
          <p:cNvPr id="3" name="Segnaposto piè di pagina 2"/>
          <p:cNvSpPr>
            <a:spLocks noGrp="1"/>
          </p:cNvSpPr>
          <p:nvPr>
            <p:ph type="ftr" sz="quarter" idx="11"/>
          </p:nvPr>
        </p:nvSpPr>
        <p:spPr>
          <a:xfrm>
            <a:off x="539552" y="6356350"/>
            <a:ext cx="8208912"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
        <p:nvSpPr>
          <p:cNvPr id="4" name="Freccia in giù 3"/>
          <p:cNvSpPr/>
          <p:nvPr/>
        </p:nvSpPr>
        <p:spPr>
          <a:xfrm>
            <a:off x="4572000" y="2996952"/>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404664"/>
            <a:ext cx="7920880" cy="6047809"/>
          </a:xfrm>
          <a:prstGeom prst="rect">
            <a:avLst/>
          </a:prstGeom>
        </p:spPr>
        <p:txBody>
          <a:bodyPr wrap="square">
            <a:spAutoFit/>
          </a:bodyPr>
          <a:lstStyle/>
          <a:p>
            <a:pPr algn="just"/>
            <a:r>
              <a:rPr lang="it-IT" b="1" dirty="0" smtClean="0">
                <a:solidFill>
                  <a:srgbClr val="0070C0"/>
                </a:solidFill>
                <a:latin typeface="Arial" pitchFamily="34" charset="0"/>
                <a:cs typeface="Arial" pitchFamily="34" charset="0"/>
              </a:rPr>
              <a:t>Linee guida 2012 </a:t>
            </a:r>
            <a:r>
              <a:rPr lang="it-IT" dirty="0" smtClean="0">
                <a:latin typeface="Arial" pitchFamily="34" charset="0"/>
                <a:cs typeface="Arial" pitchFamily="34" charset="0"/>
              </a:rPr>
              <a:t>allegate al Decreto attuativo n. 5669 del  12/7/2011 </a:t>
            </a:r>
          </a:p>
          <a:p>
            <a:pPr algn="just">
              <a:lnSpc>
                <a:spcPct val="150000"/>
              </a:lnSpc>
            </a:pPr>
            <a:r>
              <a:rPr lang="it-IT" dirty="0" smtClean="0">
                <a:latin typeface="Arial" pitchFamily="34" charset="0"/>
                <a:cs typeface="Arial" pitchFamily="34" charset="0"/>
              </a:rPr>
              <a:t>• “</a:t>
            </a:r>
            <a:r>
              <a:rPr lang="it-IT" i="1" dirty="0" smtClean="0">
                <a:latin typeface="Arial" pitchFamily="34" charset="0"/>
                <a:cs typeface="Arial" pitchFamily="34" charset="0"/>
              </a:rPr>
              <a:t>Un alunno con DSA </a:t>
            </a:r>
            <a:r>
              <a:rPr lang="it-IT" i="1" dirty="0" smtClean="0">
                <a:solidFill>
                  <a:srgbClr val="FF0000"/>
                </a:solidFill>
                <a:latin typeface="Arial" pitchFamily="34" charset="0"/>
                <a:cs typeface="Arial" pitchFamily="34" charset="0"/>
              </a:rPr>
              <a:t>potrà venire diagnosticato solo dopo l'ingresso nella scuola primaria,</a:t>
            </a:r>
            <a:r>
              <a:rPr lang="it-IT" i="1" dirty="0" smtClean="0">
                <a:latin typeface="Arial" pitchFamily="34" charset="0"/>
                <a:cs typeface="Arial" pitchFamily="34" charset="0"/>
              </a:rPr>
              <a:t> quando le difficoltà eventuali interferiscano in modo significativo con gli obiettivi scolastici o con le attività della vita quotidiana che richiedono capacità formalizzate di lettura, di scrittura e di calcolo. </a:t>
            </a:r>
            <a:r>
              <a:rPr lang="it-IT" b="1" i="1" dirty="0" smtClean="0">
                <a:solidFill>
                  <a:srgbClr val="FF0000"/>
                </a:solidFill>
                <a:latin typeface="Arial" pitchFamily="34" charset="0"/>
                <a:cs typeface="Arial" pitchFamily="34" charset="0"/>
              </a:rPr>
              <a:t>Tuttavia, durante la scuola dell'infanzia l'insegnante potrà osservare l'emergere di difficoltà più globali</a:t>
            </a:r>
            <a:r>
              <a:rPr lang="it-IT" b="1" i="1" dirty="0" smtClean="0">
                <a:latin typeface="Arial" pitchFamily="34" charset="0"/>
                <a:cs typeface="Arial" pitchFamily="34" charset="0"/>
              </a:rPr>
              <a:t>, </a:t>
            </a:r>
            <a:r>
              <a:rPr lang="it-IT" i="1" dirty="0" smtClean="0">
                <a:solidFill>
                  <a:srgbClr val="FF0000"/>
                </a:solidFill>
                <a:latin typeface="Arial" pitchFamily="34" charset="0"/>
                <a:cs typeface="Arial" pitchFamily="34" charset="0"/>
              </a:rPr>
              <a:t>ascrivibili ai quadri di DSA</a:t>
            </a:r>
            <a:r>
              <a:rPr lang="it-IT" i="1" dirty="0" smtClean="0">
                <a:latin typeface="Arial" pitchFamily="34" charset="0"/>
                <a:cs typeface="Arial" pitchFamily="34" charset="0"/>
              </a:rPr>
              <a:t>, </a:t>
            </a:r>
            <a:r>
              <a:rPr lang="it-IT" i="1" u="sng" dirty="0" smtClean="0">
                <a:latin typeface="Arial" pitchFamily="34" charset="0"/>
                <a:cs typeface="Arial" pitchFamily="34" charset="0"/>
              </a:rPr>
              <a:t>quali difficoltà grafo-motorie, difficoltà di orientamento e integrazione spazio-temporale, difficoltà di coordinazione </a:t>
            </a:r>
            <a:r>
              <a:rPr lang="it-IT" i="1" u="sng" dirty="0" err="1" smtClean="0">
                <a:latin typeface="Arial" pitchFamily="34" charset="0"/>
                <a:cs typeface="Arial" pitchFamily="34" charset="0"/>
              </a:rPr>
              <a:t>oculo-manuale</a:t>
            </a:r>
            <a:r>
              <a:rPr lang="it-IT" i="1" u="sng" dirty="0" smtClean="0">
                <a:latin typeface="Arial" pitchFamily="34" charset="0"/>
                <a:cs typeface="Arial" pitchFamily="34" charset="0"/>
              </a:rPr>
              <a:t> e di coordinazione dinamica generale, dominanza laterale non adeguatamente acquisita, difficoltà nella discriminazione e memorizzazione visiva sequenziale, difficoltà di orientamento nel tempo scuola, difficoltà nell’esecuzione autonoma delle attività della giornata, difficoltà ad orientarsi nel tempo prossimale (ieri, oggi, domani)…” </a:t>
            </a:r>
          </a:p>
          <a:p>
            <a:pPr algn="just"/>
            <a:endParaRPr lang="it-IT" dirty="0" smtClean="0">
              <a:latin typeface="Arial" pitchFamily="34" charset="0"/>
              <a:cs typeface="Arial" pitchFamily="34" charset="0"/>
            </a:endParaRPr>
          </a:p>
        </p:txBody>
      </p:sp>
      <p:sp>
        <p:nvSpPr>
          <p:cNvPr id="3" name="Segnaposto piè di pagina 2"/>
          <p:cNvSpPr>
            <a:spLocks noGrp="1"/>
          </p:cNvSpPr>
          <p:nvPr>
            <p:ph type="ftr" sz="quarter" idx="11"/>
          </p:nvPr>
        </p:nvSpPr>
        <p:spPr>
          <a:xfrm>
            <a:off x="539552" y="6356350"/>
            <a:ext cx="8064896"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692696"/>
            <a:ext cx="8064896" cy="5078313"/>
          </a:xfrm>
          <a:prstGeom prst="rect">
            <a:avLst/>
          </a:prstGeom>
        </p:spPr>
        <p:txBody>
          <a:bodyPr wrap="square">
            <a:spAutoFit/>
          </a:bodyPr>
          <a:lstStyle/>
          <a:p>
            <a:pPr algn="ctr"/>
            <a:r>
              <a:rPr lang="it-IT" sz="2400" b="1" dirty="0" smtClean="0">
                <a:solidFill>
                  <a:srgbClr val="FF0000"/>
                </a:solidFill>
              </a:rPr>
              <a:t>Linee guida per la predisposizione dei protocolli regionali</a:t>
            </a:r>
          </a:p>
          <a:p>
            <a:pPr algn="ctr"/>
            <a:r>
              <a:rPr lang="it-IT" sz="2400" b="1" dirty="0" smtClean="0">
                <a:solidFill>
                  <a:srgbClr val="FF0000"/>
                </a:solidFill>
              </a:rPr>
              <a:t>per le attività di individuazione precoce dei casi sospetti di</a:t>
            </a:r>
          </a:p>
          <a:p>
            <a:pPr algn="ctr"/>
            <a:r>
              <a:rPr lang="it-IT" sz="2400" b="1" dirty="0" smtClean="0">
                <a:solidFill>
                  <a:srgbClr val="FF0000"/>
                </a:solidFill>
              </a:rPr>
              <a:t>DSA ( 17/04/2013)</a:t>
            </a:r>
          </a:p>
          <a:p>
            <a:endParaRPr lang="it-IT" dirty="0" smtClean="0"/>
          </a:p>
          <a:p>
            <a:endParaRPr lang="it-IT" dirty="0" smtClean="0"/>
          </a:p>
          <a:p>
            <a:r>
              <a:rPr lang="it-IT" sz="2400" dirty="0" smtClean="0"/>
              <a:t>L'iter previsto dalla legge si articola in </a:t>
            </a:r>
            <a:r>
              <a:rPr lang="it-IT" sz="2400" b="1" dirty="0" smtClean="0">
                <a:solidFill>
                  <a:srgbClr val="00B050"/>
                </a:solidFill>
              </a:rPr>
              <a:t>tre fasi</a:t>
            </a:r>
            <a:r>
              <a:rPr lang="it-IT" sz="2400" dirty="0" smtClean="0">
                <a:solidFill>
                  <a:srgbClr val="00B050"/>
                </a:solidFill>
              </a:rPr>
              <a:t>:</a:t>
            </a:r>
          </a:p>
          <a:p>
            <a:endParaRPr lang="it-IT" sz="2400" dirty="0" smtClean="0"/>
          </a:p>
          <a:p>
            <a:r>
              <a:rPr lang="it-IT" sz="2400" dirty="0" smtClean="0"/>
              <a:t>- individuazione degli alunni che presentano difficoltà significative di lettura, scrittura o calcolo;</a:t>
            </a:r>
          </a:p>
          <a:p>
            <a:endParaRPr lang="it-IT" sz="2400" dirty="0" smtClean="0"/>
          </a:p>
          <a:p>
            <a:pPr>
              <a:buFontTx/>
              <a:buChar char="-"/>
            </a:pPr>
            <a:r>
              <a:rPr lang="it-IT" sz="2400" b="1" dirty="0" smtClean="0">
                <a:solidFill>
                  <a:srgbClr val="FF0000"/>
                </a:solidFill>
              </a:rPr>
              <a:t>attivazione di </a:t>
            </a:r>
            <a:r>
              <a:rPr lang="it-IT" sz="2400" b="1" u="sng" dirty="0" smtClean="0">
                <a:solidFill>
                  <a:srgbClr val="FF0000"/>
                </a:solidFill>
              </a:rPr>
              <a:t>percorsi didattici mirati al recupero </a:t>
            </a:r>
            <a:r>
              <a:rPr lang="it-IT" sz="2400" b="1" dirty="0" smtClean="0">
                <a:solidFill>
                  <a:srgbClr val="FF0000"/>
                </a:solidFill>
              </a:rPr>
              <a:t>di tali difficoltà</a:t>
            </a:r>
            <a:r>
              <a:rPr lang="it-IT" sz="2400" dirty="0" smtClean="0"/>
              <a:t>;</a:t>
            </a:r>
          </a:p>
          <a:p>
            <a:endParaRPr lang="it-IT" sz="2400" dirty="0" smtClean="0"/>
          </a:p>
          <a:p>
            <a:r>
              <a:rPr lang="it-IT" sz="2400" dirty="0" smtClean="0"/>
              <a:t>- segnalazione dei soggetti </a:t>
            </a:r>
            <a:r>
              <a:rPr lang="it-IT" sz="2400" b="1" dirty="0" smtClean="0">
                <a:solidFill>
                  <a:srgbClr val="00B050"/>
                </a:solidFill>
              </a:rPr>
              <a:t>"resistenti“ </a:t>
            </a:r>
            <a:r>
              <a:rPr lang="it-IT" sz="2400" dirty="0" smtClean="0"/>
              <a:t>all'intervento didattico.</a:t>
            </a:r>
            <a:endParaRPr lang="it-IT" sz="2400" dirty="0"/>
          </a:p>
        </p:txBody>
      </p:sp>
      <p:sp>
        <p:nvSpPr>
          <p:cNvPr id="3" name="Segnaposto piè di pagina 2"/>
          <p:cNvSpPr>
            <a:spLocks noGrp="1"/>
          </p:cNvSpPr>
          <p:nvPr>
            <p:ph type="ftr" sz="quarter" idx="11"/>
          </p:nvPr>
        </p:nvSpPr>
        <p:spPr>
          <a:xfrm>
            <a:off x="467544" y="6356350"/>
            <a:ext cx="8352928"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539552" y="1484784"/>
            <a:ext cx="792088"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459432"/>
            <a:ext cx="8352928" cy="6832640"/>
          </a:xfrm>
          <a:prstGeom prst="rect">
            <a:avLst/>
          </a:prstGeom>
        </p:spPr>
        <p:txBody>
          <a:bodyPr wrap="square">
            <a:spAutoFit/>
          </a:bodyPr>
          <a:lstStyle/>
          <a:p>
            <a:endParaRPr lang="it-IT" b="1" dirty="0" smtClean="0"/>
          </a:p>
          <a:p>
            <a:endParaRPr lang="it-IT" b="1" dirty="0" smtClean="0"/>
          </a:p>
          <a:p>
            <a:pPr algn="ctr"/>
            <a:r>
              <a:rPr lang="it-IT" b="1" dirty="0" smtClean="0">
                <a:solidFill>
                  <a:srgbClr val="FF0000"/>
                </a:solidFill>
              </a:rPr>
              <a:t>INTERVENTI PER </a:t>
            </a:r>
            <a:r>
              <a:rPr lang="it-IT" b="1" dirty="0" err="1" smtClean="0">
                <a:solidFill>
                  <a:srgbClr val="FF0000"/>
                </a:solidFill>
              </a:rPr>
              <a:t>I'INDIVIDUAZIONE</a:t>
            </a:r>
            <a:r>
              <a:rPr lang="it-IT" b="1" dirty="0" smtClean="0">
                <a:solidFill>
                  <a:srgbClr val="FF0000"/>
                </a:solidFill>
              </a:rPr>
              <a:t> DEL RISCHIO E LA PREVENZIONE</a:t>
            </a:r>
          </a:p>
          <a:p>
            <a:pPr algn="ctr"/>
            <a:r>
              <a:rPr lang="it-IT" b="1" dirty="0" smtClean="0">
                <a:solidFill>
                  <a:srgbClr val="FF0000"/>
                </a:solidFill>
              </a:rPr>
              <a:t>DEI DSA </a:t>
            </a:r>
          </a:p>
          <a:p>
            <a:pPr algn="ctr"/>
            <a:r>
              <a:rPr lang="it-IT" b="1" dirty="0" smtClean="0">
                <a:solidFill>
                  <a:srgbClr val="FF0000"/>
                </a:solidFill>
              </a:rPr>
              <a:t>NELLA </a:t>
            </a:r>
            <a:r>
              <a:rPr lang="it-IT" sz="3600" b="1" dirty="0" smtClean="0">
                <a:solidFill>
                  <a:srgbClr val="FF0000"/>
                </a:solidFill>
              </a:rPr>
              <a:t>SCUOLA DELL'INFANZIA</a:t>
            </a:r>
          </a:p>
          <a:p>
            <a:pPr algn="ctr"/>
            <a:endParaRPr lang="it-IT" b="1" dirty="0" smtClean="0">
              <a:solidFill>
                <a:srgbClr val="FF0000"/>
              </a:solidFill>
            </a:endParaRPr>
          </a:p>
          <a:p>
            <a:pPr algn="ctr"/>
            <a:r>
              <a:rPr lang="it-IT" sz="2400" b="1" dirty="0" smtClean="0">
                <a:solidFill>
                  <a:srgbClr val="FF0000"/>
                </a:solidFill>
              </a:rPr>
              <a:t>Indicatori per l’individuazione del rischio di DSA:</a:t>
            </a:r>
          </a:p>
          <a:p>
            <a:pPr marL="457200" indent="-457200">
              <a:buFont typeface="+mj-lt"/>
              <a:buAutoNum type="arabicPeriod"/>
            </a:pPr>
            <a:r>
              <a:rPr lang="it-IT" sz="2400" b="1" dirty="0" smtClean="0"/>
              <a:t> sviluppo atipico del linguaggio</a:t>
            </a:r>
          </a:p>
          <a:p>
            <a:pPr marL="457200" indent="-457200">
              <a:buFont typeface="+mj-lt"/>
              <a:buAutoNum type="arabicPeriod"/>
            </a:pPr>
            <a:r>
              <a:rPr lang="it-IT" sz="2400" dirty="0" smtClean="0"/>
              <a:t>alcuni aspetti della maturazione delle </a:t>
            </a:r>
            <a:r>
              <a:rPr lang="it-IT" sz="2400" b="1" dirty="0" smtClean="0"/>
              <a:t>competenze percettive e grafiche.</a:t>
            </a:r>
          </a:p>
          <a:p>
            <a:endParaRPr lang="it-IT" sz="2400" dirty="0" smtClean="0"/>
          </a:p>
          <a:p>
            <a:r>
              <a:rPr lang="it-IT" sz="2400" dirty="0" smtClean="0"/>
              <a:t>La rilevazione delle </a:t>
            </a:r>
            <a:r>
              <a:rPr lang="it-IT" sz="2400" dirty="0" smtClean="0">
                <a:solidFill>
                  <a:srgbClr val="FF0000"/>
                </a:solidFill>
              </a:rPr>
              <a:t>potenziali difficoltà </a:t>
            </a:r>
            <a:r>
              <a:rPr lang="it-IT" sz="2400" dirty="0" smtClean="0"/>
              <a:t>di apprendimento può iniziare, </a:t>
            </a:r>
            <a:r>
              <a:rPr lang="it-IT" sz="2400" b="1" u="sng" dirty="0" smtClean="0"/>
              <a:t>con discreta efficacia</a:t>
            </a:r>
            <a:r>
              <a:rPr lang="it-IT" sz="2400" dirty="0" smtClean="0"/>
              <a:t>, soltanto </a:t>
            </a:r>
            <a:r>
              <a:rPr lang="it-IT" sz="2400" b="1" dirty="0" smtClean="0">
                <a:solidFill>
                  <a:srgbClr val="00B050"/>
                </a:solidFill>
              </a:rPr>
              <a:t>nell'ultimo anno della scuola dell'infanzia</a:t>
            </a:r>
            <a:r>
              <a:rPr lang="it-IT" sz="2400" b="1" dirty="0" smtClean="0"/>
              <a:t>.</a:t>
            </a:r>
          </a:p>
          <a:p>
            <a:endParaRPr lang="it-IT" sz="2400" dirty="0" smtClean="0"/>
          </a:p>
          <a:p>
            <a:r>
              <a:rPr lang="it-IT" sz="2400" dirty="0" smtClean="0"/>
              <a:t>In tale contesto, particolare attenzione andrà posta alle difficoltà che i </a:t>
            </a:r>
            <a:r>
              <a:rPr lang="it-IT" sz="2400" u="sng" dirty="0" smtClean="0"/>
              <a:t>bambini </a:t>
            </a:r>
            <a:r>
              <a:rPr lang="it-IT" sz="2400" u="sng" dirty="0" err="1" smtClean="0"/>
              <a:t>anticipatari</a:t>
            </a:r>
            <a:r>
              <a:rPr lang="it-IT" sz="2400" u="sng" dirty="0" smtClean="0"/>
              <a:t> </a:t>
            </a:r>
            <a:r>
              <a:rPr lang="it-IT" sz="2400" dirty="0" smtClean="0"/>
              <a:t>possono incontrare, che possono </a:t>
            </a:r>
            <a:r>
              <a:rPr lang="it-IT" sz="2400" u="sng" dirty="0" smtClean="0"/>
              <a:t>derivare dalla necessità di ulteriori naturali tempi di maturazione </a:t>
            </a:r>
            <a:r>
              <a:rPr lang="it-IT" sz="2400" dirty="0" smtClean="0"/>
              <a:t>e non da difficoltà di apprendimento né tanto meno da disturbi.</a:t>
            </a:r>
            <a:endParaRPr lang="it-IT" sz="2400" dirty="0"/>
          </a:p>
        </p:txBody>
      </p:sp>
      <p:sp>
        <p:nvSpPr>
          <p:cNvPr id="3" name="Segnaposto piè di pagina 2"/>
          <p:cNvSpPr>
            <a:spLocks noGrp="1"/>
          </p:cNvSpPr>
          <p:nvPr>
            <p:ph type="ftr" sz="quarter" idx="11"/>
          </p:nvPr>
        </p:nvSpPr>
        <p:spPr>
          <a:xfrm>
            <a:off x="467544" y="6356350"/>
            <a:ext cx="8352928"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 name="Picture 2"/>
          <p:cNvPicPr>
            <a:picLocks noChangeAspect="1" noChangeArrowheads="1"/>
          </p:cNvPicPr>
          <p:nvPr/>
        </p:nvPicPr>
        <p:blipFill>
          <a:blip r:embed="rId2" cstate="print"/>
          <a:srcRect/>
          <a:stretch>
            <a:fillRect/>
          </a:stretch>
        </p:blipFill>
        <p:spPr bwMode="auto">
          <a:xfrm flipH="1">
            <a:off x="7668344" y="764704"/>
            <a:ext cx="1080120" cy="135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332656"/>
            <a:ext cx="8136904" cy="4647426"/>
          </a:xfrm>
          <a:prstGeom prst="rect">
            <a:avLst/>
          </a:prstGeom>
        </p:spPr>
        <p:txBody>
          <a:bodyPr wrap="square">
            <a:spAutoFit/>
          </a:bodyPr>
          <a:lstStyle/>
          <a:p>
            <a:pPr algn="ctr"/>
            <a:endParaRPr lang="it-IT" sz="2400" b="1" dirty="0" smtClean="0">
              <a:solidFill>
                <a:srgbClr val="FF0000"/>
              </a:solidFill>
            </a:endParaRPr>
          </a:p>
          <a:p>
            <a:r>
              <a:rPr lang="it-IT" sz="2400" dirty="0" smtClean="0"/>
              <a:t>gli </a:t>
            </a:r>
            <a:r>
              <a:rPr lang="it-IT" sz="2400" b="1" dirty="0" smtClean="0">
                <a:solidFill>
                  <a:srgbClr val="FF0000"/>
                </a:solidFill>
              </a:rPr>
              <a:t>INDICATORI</a:t>
            </a:r>
            <a:r>
              <a:rPr lang="it-IT" sz="2400" dirty="0" smtClean="0"/>
              <a:t> più sensibili sono riferiti allo sviluppo del</a:t>
            </a:r>
          </a:p>
          <a:p>
            <a:pPr algn="ctr"/>
            <a:endParaRPr lang="it-IT" sz="2400" b="1" dirty="0" smtClean="0">
              <a:solidFill>
                <a:srgbClr val="FF0000"/>
              </a:solidFill>
            </a:endParaRPr>
          </a:p>
          <a:p>
            <a:pPr algn="ctr"/>
            <a:r>
              <a:rPr lang="it-IT" sz="3200" b="1" dirty="0" smtClean="0">
                <a:solidFill>
                  <a:srgbClr val="FF0000"/>
                </a:solidFill>
              </a:rPr>
              <a:t>LINGUAGGIO</a:t>
            </a:r>
            <a:r>
              <a:rPr lang="it-IT" sz="2400" b="1" dirty="0" smtClean="0">
                <a:solidFill>
                  <a:srgbClr val="FF0000"/>
                </a:solidFill>
              </a:rPr>
              <a:t> </a:t>
            </a:r>
            <a:r>
              <a:rPr lang="it-IT" sz="2400" b="1" dirty="0" smtClean="0"/>
              <a:t>:</a:t>
            </a:r>
          </a:p>
          <a:p>
            <a:pPr>
              <a:lnSpc>
                <a:spcPct val="200000"/>
              </a:lnSpc>
              <a:buFontTx/>
              <a:buChar char="-"/>
            </a:pPr>
            <a:r>
              <a:rPr lang="it-IT" sz="2400" b="1" dirty="0" smtClean="0"/>
              <a:t>capacità di comprensione e di espressione;</a:t>
            </a:r>
          </a:p>
          <a:p>
            <a:pPr>
              <a:lnSpc>
                <a:spcPct val="200000"/>
              </a:lnSpc>
              <a:buFontTx/>
              <a:buChar char="-"/>
            </a:pPr>
            <a:r>
              <a:rPr lang="it-IT" sz="2400" b="1" dirty="0" smtClean="0"/>
              <a:t> alterazioni fonologiche significative;</a:t>
            </a:r>
          </a:p>
          <a:p>
            <a:pPr>
              <a:lnSpc>
                <a:spcPct val="200000"/>
              </a:lnSpc>
              <a:buFontTx/>
              <a:buChar char="-"/>
            </a:pPr>
            <a:r>
              <a:rPr lang="it-IT" sz="2400" b="1" dirty="0" smtClean="0"/>
              <a:t>capacità </a:t>
            </a:r>
            <a:r>
              <a:rPr lang="it-IT" sz="2400" b="1" dirty="0" err="1" smtClean="0"/>
              <a:t>percettivo-uditive</a:t>
            </a:r>
            <a:endParaRPr lang="it-IT" sz="2400" b="1" dirty="0" smtClean="0"/>
          </a:p>
          <a:p>
            <a:pPr>
              <a:lnSpc>
                <a:spcPct val="200000"/>
              </a:lnSpc>
              <a:buFontTx/>
              <a:buChar char="-"/>
            </a:pPr>
            <a:r>
              <a:rPr lang="it-IT" sz="2400" b="1" dirty="0" smtClean="0"/>
              <a:t>manipolazione consapevole dei suoni all'interno delle parole.</a:t>
            </a:r>
            <a:endParaRPr lang="it-IT" sz="2400" b="1" dirty="0"/>
          </a:p>
        </p:txBody>
      </p:sp>
      <p:sp>
        <p:nvSpPr>
          <p:cNvPr id="3" name="Segnaposto piè di pagina 2"/>
          <p:cNvSpPr>
            <a:spLocks noGrp="1"/>
          </p:cNvSpPr>
          <p:nvPr>
            <p:ph type="ftr" sz="quarter" idx="11"/>
          </p:nvPr>
        </p:nvSpPr>
        <p:spPr>
          <a:xfrm>
            <a:off x="611560" y="6356350"/>
            <a:ext cx="8064896"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2555776" y="1484784"/>
            <a:ext cx="720080" cy="72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028343"/>
            <a:ext cx="7704856" cy="4524315"/>
          </a:xfrm>
          <a:prstGeom prst="rect">
            <a:avLst/>
          </a:prstGeom>
        </p:spPr>
        <p:txBody>
          <a:bodyPr wrap="square">
            <a:spAutoFit/>
          </a:bodyPr>
          <a:lstStyle/>
          <a:p>
            <a:pPr algn="ctr"/>
            <a:r>
              <a:rPr lang="it-IT" sz="2400" b="1" dirty="0" smtClean="0">
                <a:solidFill>
                  <a:srgbClr val="FF0000"/>
                </a:solidFill>
              </a:rPr>
              <a:t>INDICATORI RISCHIO </a:t>
            </a:r>
            <a:r>
              <a:rPr lang="it-IT" sz="2400" b="1" dirty="0" err="1" smtClean="0">
                <a:solidFill>
                  <a:srgbClr val="FF0000"/>
                </a:solidFill>
              </a:rPr>
              <a:t>DI</a:t>
            </a:r>
            <a:r>
              <a:rPr lang="it-IT" sz="2400" b="1" dirty="0" smtClean="0">
                <a:solidFill>
                  <a:srgbClr val="FF0000"/>
                </a:solidFill>
              </a:rPr>
              <a:t> DISTURBI </a:t>
            </a:r>
            <a:r>
              <a:rPr lang="it-IT" sz="2400" b="1" dirty="0" err="1" smtClean="0">
                <a:solidFill>
                  <a:srgbClr val="FF0000"/>
                </a:solidFill>
              </a:rPr>
              <a:t>DI</a:t>
            </a:r>
            <a:r>
              <a:rPr lang="it-IT" sz="2400" b="1" dirty="0" smtClean="0">
                <a:solidFill>
                  <a:srgbClr val="FF0000"/>
                </a:solidFill>
              </a:rPr>
              <a:t> </a:t>
            </a:r>
          </a:p>
          <a:p>
            <a:pPr algn="ctr"/>
            <a:r>
              <a:rPr lang="it-IT" sz="3600" b="1" dirty="0" smtClean="0">
                <a:solidFill>
                  <a:srgbClr val="FF0000"/>
                </a:solidFill>
              </a:rPr>
              <a:t>SCRITTURA</a:t>
            </a:r>
            <a:r>
              <a:rPr lang="it-IT" sz="2400" b="1" dirty="0" smtClean="0">
                <a:solidFill>
                  <a:srgbClr val="FF0000"/>
                </a:solidFill>
              </a:rPr>
              <a:t>:</a:t>
            </a:r>
          </a:p>
          <a:p>
            <a:endParaRPr lang="it-IT" sz="2400" dirty="0" smtClean="0"/>
          </a:p>
          <a:p>
            <a:r>
              <a:rPr lang="it-IT" sz="2400" dirty="0" smtClean="0"/>
              <a:t>  legati alla maturazione delle :</a:t>
            </a:r>
          </a:p>
          <a:p>
            <a:endParaRPr lang="it-IT" sz="2400" b="1" dirty="0" smtClean="0"/>
          </a:p>
          <a:p>
            <a:pPr marL="342900" indent="-342900">
              <a:buFont typeface="+mj-lt"/>
              <a:buAutoNum type="arabicPeriod"/>
            </a:pPr>
            <a:r>
              <a:rPr lang="it-IT" sz="2400" b="1" dirty="0" smtClean="0"/>
              <a:t>competenze </a:t>
            </a:r>
            <a:r>
              <a:rPr lang="it-IT" sz="2400" b="1" dirty="0" err="1" smtClean="0"/>
              <a:t>visuo-costruttive</a:t>
            </a:r>
            <a:r>
              <a:rPr lang="it-IT" sz="2400" b="1" dirty="0" smtClean="0"/>
              <a:t> </a:t>
            </a:r>
            <a:r>
              <a:rPr lang="it-IT" sz="2400" dirty="0" smtClean="0"/>
              <a:t>(ci si riferisce a costruzione di strutture bi-tridimensionali , quali puzzle, costruzioni con mattoncini in legno o plastica e/o ad operazioni quali allacciare, abbottonare,….)  </a:t>
            </a:r>
          </a:p>
          <a:p>
            <a:pPr marL="342900" indent="-342900">
              <a:lnSpc>
                <a:spcPct val="250000"/>
              </a:lnSpc>
              <a:buFont typeface="+mj-lt"/>
              <a:buAutoNum type="arabicPeriod"/>
            </a:pPr>
            <a:r>
              <a:rPr lang="it-IT" sz="2400" dirty="0" smtClean="0"/>
              <a:t> </a:t>
            </a:r>
            <a:r>
              <a:rPr lang="it-IT" sz="2400" b="1" dirty="0" smtClean="0"/>
              <a:t>rappresentazioni grafiche.</a:t>
            </a:r>
            <a:endParaRPr lang="it-IT" sz="2400" b="1" dirty="0"/>
          </a:p>
        </p:txBody>
      </p:sp>
      <p:sp>
        <p:nvSpPr>
          <p:cNvPr id="3" name="Segnaposto piè di pagina 2"/>
          <p:cNvSpPr>
            <a:spLocks noGrp="1"/>
          </p:cNvSpPr>
          <p:nvPr>
            <p:ph type="ftr" sz="quarter" idx="11"/>
          </p:nvPr>
        </p:nvSpPr>
        <p:spPr>
          <a:xfrm>
            <a:off x="611560" y="6356350"/>
            <a:ext cx="8064896"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2627784" y="1484784"/>
            <a:ext cx="792088"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764704"/>
            <a:ext cx="7704856" cy="4893647"/>
          </a:xfrm>
          <a:prstGeom prst="rect">
            <a:avLst/>
          </a:prstGeom>
        </p:spPr>
        <p:txBody>
          <a:bodyPr wrap="square">
            <a:spAutoFit/>
          </a:bodyPr>
          <a:lstStyle/>
          <a:p>
            <a:pPr algn="ctr"/>
            <a:r>
              <a:rPr lang="it-IT" sz="2400" b="1" dirty="0" smtClean="0">
                <a:solidFill>
                  <a:srgbClr val="FF0000"/>
                </a:solidFill>
                <a:latin typeface="Arial" pitchFamily="34" charset="0"/>
                <a:cs typeface="Arial" pitchFamily="34" charset="0"/>
              </a:rPr>
              <a:t>INDICATORI </a:t>
            </a:r>
            <a:r>
              <a:rPr lang="it-IT" sz="2400" b="1" dirty="0" err="1" smtClean="0">
                <a:solidFill>
                  <a:srgbClr val="FF0000"/>
                </a:solidFill>
                <a:latin typeface="Arial" pitchFamily="34" charset="0"/>
                <a:cs typeface="Arial" pitchFamily="34" charset="0"/>
              </a:rPr>
              <a:t>DI</a:t>
            </a:r>
            <a:r>
              <a:rPr lang="it-IT" sz="2400" b="1" dirty="0" smtClean="0">
                <a:solidFill>
                  <a:srgbClr val="FF0000"/>
                </a:solidFill>
                <a:latin typeface="Arial" pitchFamily="34" charset="0"/>
                <a:cs typeface="Arial" pitchFamily="34" charset="0"/>
              </a:rPr>
              <a:t> RISCHIO PER IL </a:t>
            </a:r>
          </a:p>
          <a:p>
            <a:pPr algn="ctr"/>
            <a:r>
              <a:rPr lang="it-IT" sz="3600" b="1" dirty="0" smtClean="0">
                <a:solidFill>
                  <a:srgbClr val="FF0000"/>
                </a:solidFill>
                <a:latin typeface="Arial" pitchFamily="34" charset="0"/>
                <a:cs typeface="Arial" pitchFamily="34" charset="0"/>
              </a:rPr>
              <a:t>CALCOLO </a:t>
            </a:r>
          </a:p>
          <a:p>
            <a:pPr algn="just"/>
            <a:r>
              <a:rPr lang="it-IT" sz="2800" b="1" dirty="0" smtClean="0">
                <a:latin typeface="Arial" pitchFamily="34" charset="0"/>
                <a:cs typeface="Arial" pitchFamily="34" charset="0"/>
              </a:rPr>
              <a:t>riferiti alla difficoltà</a:t>
            </a:r>
            <a:r>
              <a:rPr lang="it-IT" sz="2800" b="1" dirty="0" smtClean="0">
                <a:solidFill>
                  <a:srgbClr val="FF0000"/>
                </a:solidFill>
                <a:latin typeface="Arial" pitchFamily="34" charset="0"/>
                <a:cs typeface="Arial" pitchFamily="34" charset="0"/>
              </a:rPr>
              <a:t>:</a:t>
            </a:r>
          </a:p>
          <a:p>
            <a:pPr algn="just"/>
            <a:endParaRPr lang="it-IT" sz="2800" dirty="0" smtClean="0">
              <a:latin typeface="Arial" pitchFamily="34" charset="0"/>
              <a:cs typeface="Arial" pitchFamily="34" charset="0"/>
            </a:endParaRPr>
          </a:p>
          <a:p>
            <a:pPr algn="just">
              <a:buFontTx/>
              <a:buChar char="-"/>
            </a:pPr>
            <a:r>
              <a:rPr lang="it-IT" sz="2800" dirty="0" smtClean="0">
                <a:latin typeface="Arial" pitchFamily="34" charset="0"/>
                <a:cs typeface="Arial" pitchFamily="34" charset="0"/>
              </a:rPr>
              <a:t> nella </a:t>
            </a:r>
            <a:r>
              <a:rPr lang="it-IT" sz="2800" b="1" dirty="0" smtClean="0">
                <a:latin typeface="Arial" pitchFamily="34" charset="0"/>
                <a:cs typeface="Arial" pitchFamily="34" charset="0"/>
              </a:rPr>
              <a:t>rappresentazione delle quantità, nel loro confronto e manipolazione </a:t>
            </a:r>
            <a:r>
              <a:rPr lang="it-IT" sz="2800" dirty="0" smtClean="0">
                <a:latin typeface="Arial" pitchFamily="34" charset="0"/>
                <a:cs typeface="Arial" pitchFamily="34" charset="0"/>
              </a:rPr>
              <a:t>(aggiungere e sottrarre) ;</a:t>
            </a:r>
          </a:p>
          <a:p>
            <a:pPr algn="just">
              <a:buFontTx/>
              <a:buChar char="-"/>
            </a:pPr>
            <a:endParaRPr lang="it-IT" sz="2800" b="1" dirty="0" smtClean="0">
              <a:latin typeface="Arial" pitchFamily="34" charset="0"/>
              <a:cs typeface="Arial" pitchFamily="34" charset="0"/>
            </a:endParaRPr>
          </a:p>
          <a:p>
            <a:pPr algn="just"/>
            <a:r>
              <a:rPr lang="it-IT" sz="2800" dirty="0" smtClean="0">
                <a:latin typeface="Arial" pitchFamily="34" charset="0"/>
                <a:cs typeface="Arial" pitchFamily="34" charset="0"/>
              </a:rPr>
              <a:t>- nella </a:t>
            </a:r>
            <a:r>
              <a:rPr lang="it-IT" sz="2800" b="1" dirty="0" smtClean="0">
                <a:latin typeface="Arial" pitchFamily="34" charset="0"/>
                <a:cs typeface="Arial" pitchFamily="34" charset="0"/>
              </a:rPr>
              <a:t>capacità di astrazione della numerosità (</a:t>
            </a:r>
            <a:r>
              <a:rPr lang="it-IT" sz="2000" b="1" dirty="0" smtClean="0">
                <a:latin typeface="Arial" pitchFamily="34" charset="0"/>
                <a:cs typeface="Arial" pitchFamily="34" charset="0"/>
              </a:rPr>
              <a:t>es. numero di elementi vs quantità)</a:t>
            </a:r>
            <a:r>
              <a:rPr lang="it-IT" sz="2800" b="1" dirty="0" smtClean="0">
                <a:latin typeface="Arial" pitchFamily="34" charset="0"/>
                <a:cs typeface="Arial" pitchFamily="34" charset="0"/>
              </a:rPr>
              <a:t> </a:t>
            </a:r>
            <a:r>
              <a:rPr lang="it-IT" sz="2800" dirty="0" smtClean="0">
                <a:latin typeface="Arial" pitchFamily="34" charset="0"/>
                <a:cs typeface="Arial" pitchFamily="34" charset="0"/>
              </a:rPr>
              <a:t>al di là del dato percettivo dell'oggetto o degli oggetti.</a:t>
            </a:r>
            <a:endParaRPr lang="it-IT" sz="2800" dirty="0">
              <a:latin typeface="Arial" pitchFamily="34" charset="0"/>
              <a:cs typeface="Arial" pitchFamily="34" charset="0"/>
            </a:endParaRPr>
          </a:p>
        </p:txBody>
      </p:sp>
      <p:sp>
        <p:nvSpPr>
          <p:cNvPr id="3" name="Segnaposto piè di pagina 2"/>
          <p:cNvSpPr>
            <a:spLocks noGrp="1"/>
          </p:cNvSpPr>
          <p:nvPr>
            <p:ph type="ftr" sz="quarter" idx="11"/>
          </p:nvPr>
        </p:nvSpPr>
        <p:spPr>
          <a:xfrm>
            <a:off x="611560" y="6356350"/>
            <a:ext cx="8064896"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971600" y="764704"/>
            <a:ext cx="939552" cy="939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476672"/>
            <a:ext cx="7848872" cy="5693866"/>
          </a:xfrm>
          <a:prstGeom prst="rect">
            <a:avLst/>
          </a:prstGeom>
        </p:spPr>
        <p:txBody>
          <a:bodyPr wrap="square">
            <a:spAutoFit/>
          </a:bodyPr>
          <a:lstStyle/>
          <a:p>
            <a:pPr algn="just">
              <a:lnSpc>
                <a:spcPct val="150000"/>
              </a:lnSpc>
            </a:pPr>
            <a:r>
              <a:rPr lang="it-IT" sz="2800" dirty="0" smtClean="0"/>
              <a:t>Le difficoltà eventualmente emerse dalle </a:t>
            </a:r>
            <a:r>
              <a:rPr lang="it-IT" sz="2800" b="1" dirty="0" smtClean="0"/>
              <a:t>attività di identificazione </a:t>
            </a:r>
            <a:r>
              <a:rPr lang="it-IT" sz="2800" b="1" u="sng" dirty="0" smtClean="0">
                <a:solidFill>
                  <a:srgbClr val="FF0000"/>
                </a:solidFill>
              </a:rPr>
              <a:t>non debbono </a:t>
            </a:r>
            <a:r>
              <a:rPr lang="it-IT" sz="2800" dirty="0" smtClean="0">
                <a:solidFill>
                  <a:srgbClr val="FF0000"/>
                </a:solidFill>
              </a:rPr>
              <a:t>portare all'invio dei bambini al servizio sanitario</a:t>
            </a:r>
            <a:r>
              <a:rPr lang="it-IT" sz="2800" dirty="0" smtClean="0"/>
              <a:t>, </a:t>
            </a:r>
          </a:p>
          <a:p>
            <a:pPr algn="ctr">
              <a:lnSpc>
                <a:spcPct val="150000"/>
              </a:lnSpc>
            </a:pPr>
            <a:r>
              <a:rPr lang="it-IT" sz="2800" b="1" dirty="0" smtClean="0"/>
              <a:t>ma</a:t>
            </a:r>
            <a:r>
              <a:rPr lang="it-IT" sz="2800" dirty="0" smtClean="0"/>
              <a:t> </a:t>
            </a:r>
          </a:p>
          <a:p>
            <a:pPr algn="just">
              <a:lnSpc>
                <a:spcPct val="150000"/>
              </a:lnSpc>
            </a:pPr>
            <a:r>
              <a:rPr lang="it-IT" sz="2800" dirty="0" smtClean="0"/>
              <a:t>ad un aumento  dell'attenzione ed alla proposta di </a:t>
            </a:r>
          </a:p>
          <a:p>
            <a:pPr algn="ctr">
              <a:lnSpc>
                <a:spcPct val="150000"/>
              </a:lnSpc>
            </a:pPr>
            <a:r>
              <a:rPr lang="it-IT" sz="2800" b="1" dirty="0" smtClean="0">
                <a:solidFill>
                  <a:srgbClr val="FF0000"/>
                </a:solidFill>
              </a:rPr>
              <a:t>SPECIFICHE ATTIVITÀ EDUCATIVE E DIDATTICHE. </a:t>
            </a:r>
          </a:p>
          <a:p>
            <a:pPr algn="just">
              <a:lnSpc>
                <a:spcPct val="200000"/>
              </a:lnSpc>
            </a:pPr>
            <a:r>
              <a:rPr lang="it-IT" sz="2800" dirty="0" smtClean="0"/>
              <a:t>Nella scuola dell'infanzia </a:t>
            </a:r>
            <a:r>
              <a:rPr lang="it-IT" sz="2800" dirty="0" smtClean="0">
                <a:solidFill>
                  <a:srgbClr val="FF0000"/>
                </a:solidFill>
              </a:rPr>
              <a:t>non è previsto </a:t>
            </a:r>
            <a:r>
              <a:rPr lang="it-IT" sz="2800" dirty="0" smtClean="0"/>
              <a:t>effettuare invii al servizio specialistico per un sospetto di DSA.</a:t>
            </a:r>
            <a:endParaRPr lang="it-IT" sz="2800" dirty="0"/>
          </a:p>
        </p:txBody>
      </p:sp>
      <p:sp>
        <p:nvSpPr>
          <p:cNvPr id="3" name="Segnaposto piè di pagina 2"/>
          <p:cNvSpPr>
            <a:spLocks noGrp="1"/>
          </p:cNvSpPr>
          <p:nvPr>
            <p:ph type="ftr" sz="quarter" idx="11"/>
          </p:nvPr>
        </p:nvSpPr>
        <p:spPr>
          <a:xfrm>
            <a:off x="395536" y="6356350"/>
            <a:ext cx="8352928"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899592" y="6309320"/>
            <a:ext cx="7272808"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
        <p:nvSpPr>
          <p:cNvPr id="3" name="Rettangolo 2"/>
          <p:cNvSpPr/>
          <p:nvPr/>
        </p:nvSpPr>
        <p:spPr>
          <a:xfrm>
            <a:off x="2339752" y="404664"/>
            <a:ext cx="4680520" cy="936104"/>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t-IT" sz="4400" b="1" dirty="0" smtClean="0"/>
              <a:t>PTOF</a:t>
            </a:r>
          </a:p>
          <a:p>
            <a:pPr algn="ctr"/>
            <a:r>
              <a:rPr lang="it-IT" dirty="0" smtClean="0"/>
              <a:t>Piano triennale dell’offerta formativa </a:t>
            </a:r>
            <a:endParaRPr lang="it-IT" dirty="0"/>
          </a:p>
        </p:txBody>
      </p:sp>
      <p:sp>
        <p:nvSpPr>
          <p:cNvPr id="13" name="Freccia a destra 12"/>
          <p:cNvSpPr/>
          <p:nvPr/>
        </p:nvSpPr>
        <p:spPr>
          <a:xfrm rot="6885957" flipV="1">
            <a:off x="2174893" y="1926030"/>
            <a:ext cx="1349117" cy="341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3223968" flipV="1">
            <a:off x="5640248" y="1639560"/>
            <a:ext cx="1091287" cy="338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arrotondato 14"/>
          <p:cNvSpPr/>
          <p:nvPr/>
        </p:nvSpPr>
        <p:spPr>
          <a:xfrm>
            <a:off x="755576" y="2780928"/>
            <a:ext cx="3096344" cy="28803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rPr>
              <a:t>PAI </a:t>
            </a:r>
          </a:p>
          <a:p>
            <a:r>
              <a:rPr lang="it-IT" sz="1400" dirty="0" smtClean="0">
                <a:solidFill>
                  <a:schemeClr val="tx1"/>
                </a:solidFill>
              </a:rPr>
              <a:t>(piano annuale per l’</a:t>
            </a:r>
            <a:r>
              <a:rPr lang="it-IT" sz="1400" dirty="0" err="1" smtClean="0">
                <a:solidFill>
                  <a:schemeClr val="tx1"/>
                </a:solidFill>
              </a:rPr>
              <a:t>inclusività</a:t>
            </a:r>
            <a:r>
              <a:rPr lang="it-IT" sz="1400" dirty="0" smtClean="0">
                <a:solidFill>
                  <a:schemeClr val="tx1"/>
                </a:solidFill>
              </a:rPr>
              <a:t>)</a:t>
            </a:r>
          </a:p>
          <a:p>
            <a:endParaRPr lang="it-IT" sz="1400" dirty="0" smtClean="0">
              <a:solidFill>
                <a:schemeClr val="tx1"/>
              </a:solidFill>
            </a:endParaRPr>
          </a:p>
          <a:p>
            <a:pPr>
              <a:buFontTx/>
              <a:buChar char="-"/>
            </a:pPr>
            <a:r>
              <a:rPr lang="it-IT" sz="1400" dirty="0" smtClean="0">
                <a:solidFill>
                  <a:schemeClr val="tx1"/>
                </a:solidFill>
              </a:rPr>
              <a:t>Fa un’ attenta lettura del grado di </a:t>
            </a:r>
            <a:r>
              <a:rPr lang="it-IT" sz="1400" dirty="0" err="1" smtClean="0">
                <a:solidFill>
                  <a:schemeClr val="tx1"/>
                </a:solidFill>
              </a:rPr>
              <a:t>inclusività</a:t>
            </a:r>
            <a:r>
              <a:rPr lang="it-IT" sz="1400" dirty="0" smtClean="0">
                <a:solidFill>
                  <a:schemeClr val="tx1"/>
                </a:solidFill>
              </a:rPr>
              <a:t> della scuola;</a:t>
            </a:r>
          </a:p>
          <a:p>
            <a:endParaRPr lang="it-IT" sz="1400" dirty="0" smtClean="0">
              <a:solidFill>
                <a:schemeClr val="tx1"/>
              </a:solidFill>
            </a:endParaRPr>
          </a:p>
          <a:p>
            <a:pPr algn="just">
              <a:buFontTx/>
              <a:buChar char="-"/>
            </a:pPr>
            <a:r>
              <a:rPr lang="it-IT" sz="1400" dirty="0" smtClean="0">
                <a:solidFill>
                  <a:schemeClr val="tx1"/>
                </a:solidFill>
              </a:rPr>
              <a:t>Individua gli obiettivi di miglioramento;</a:t>
            </a:r>
          </a:p>
          <a:p>
            <a:pPr algn="just"/>
            <a:endParaRPr lang="it-IT" sz="1400" dirty="0" smtClean="0">
              <a:solidFill>
                <a:schemeClr val="tx1"/>
              </a:solidFill>
            </a:endParaRPr>
          </a:p>
          <a:p>
            <a:pPr algn="just">
              <a:buFontTx/>
              <a:buChar char="-"/>
            </a:pPr>
            <a:r>
              <a:rPr lang="it-IT" sz="1400" dirty="0" smtClean="0">
                <a:solidFill>
                  <a:schemeClr val="tx1"/>
                </a:solidFill>
              </a:rPr>
              <a:t>Identifica l’indirizzo “funzionale” delle risorse professionali</a:t>
            </a:r>
          </a:p>
          <a:p>
            <a:pPr>
              <a:buFontTx/>
              <a:buChar char="-"/>
            </a:pPr>
            <a:endParaRPr lang="it-IT" sz="1400" dirty="0">
              <a:solidFill>
                <a:schemeClr val="tx1"/>
              </a:solidFill>
            </a:endParaRPr>
          </a:p>
        </p:txBody>
      </p:sp>
      <p:sp>
        <p:nvSpPr>
          <p:cNvPr id="17" name="Rettangolo arrotondato 16"/>
          <p:cNvSpPr/>
          <p:nvPr/>
        </p:nvSpPr>
        <p:spPr>
          <a:xfrm>
            <a:off x="4932040" y="2348880"/>
            <a:ext cx="3096344" cy="3888432"/>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b="1" dirty="0" smtClean="0">
              <a:solidFill>
                <a:srgbClr val="0070C0"/>
              </a:solidFill>
            </a:endParaRPr>
          </a:p>
          <a:p>
            <a:pPr algn="just"/>
            <a:r>
              <a:rPr lang="it-IT" sz="1400" b="1" dirty="0" smtClean="0">
                <a:solidFill>
                  <a:srgbClr val="0070C0"/>
                </a:solidFill>
              </a:rPr>
              <a:t>PROTOCOLLO PER L’INCLUSIONE</a:t>
            </a:r>
          </a:p>
          <a:p>
            <a:pPr algn="just"/>
            <a:r>
              <a:rPr lang="it-IT" sz="1400" u="sng" dirty="0" smtClean="0">
                <a:solidFill>
                  <a:schemeClr val="tx1"/>
                </a:solidFill>
              </a:rPr>
              <a:t>Fornisce i seguenti strumenti</a:t>
            </a:r>
            <a:r>
              <a:rPr lang="it-IT" sz="1400" dirty="0" smtClean="0">
                <a:solidFill>
                  <a:schemeClr val="tx1"/>
                </a:solidFill>
              </a:rPr>
              <a:t>:</a:t>
            </a:r>
          </a:p>
          <a:p>
            <a:pPr algn="just">
              <a:buFontTx/>
              <a:buChar char="-"/>
            </a:pPr>
            <a:r>
              <a:rPr lang="it-IT" sz="1400" dirty="0" smtClean="0">
                <a:solidFill>
                  <a:schemeClr val="tx1"/>
                </a:solidFill>
              </a:rPr>
              <a:t>Modello di osservazione iniziale per l’individuazione di alunni con BES;</a:t>
            </a:r>
          </a:p>
          <a:p>
            <a:pPr algn="just">
              <a:buFontTx/>
              <a:buChar char="-"/>
            </a:pPr>
            <a:r>
              <a:rPr lang="it-IT" sz="1400" dirty="0" smtClean="0">
                <a:solidFill>
                  <a:schemeClr val="tx1"/>
                </a:solidFill>
              </a:rPr>
              <a:t> scheda di rilevazione alunni con BES (scuola infanzia, primaria e secondaria di 1 grado)</a:t>
            </a:r>
          </a:p>
          <a:p>
            <a:pPr algn="just">
              <a:buFontTx/>
              <a:buChar char="-"/>
            </a:pPr>
            <a:r>
              <a:rPr lang="it-IT" sz="1400" dirty="0" smtClean="0">
                <a:solidFill>
                  <a:schemeClr val="tx1"/>
                </a:solidFill>
              </a:rPr>
              <a:t> modello di percorso formativo progettuale (scuola infanzia);</a:t>
            </a:r>
          </a:p>
          <a:p>
            <a:pPr algn="just">
              <a:buFontTx/>
              <a:buChar char="-"/>
            </a:pPr>
            <a:r>
              <a:rPr lang="it-IT" sz="1400" dirty="0" smtClean="0">
                <a:solidFill>
                  <a:schemeClr val="tx1"/>
                </a:solidFill>
              </a:rPr>
              <a:t>Modello PDP (scuola primaria , scuola secondaria di 1° grado);</a:t>
            </a:r>
          </a:p>
          <a:p>
            <a:pPr algn="just">
              <a:buFontTx/>
              <a:buChar char="-"/>
            </a:pPr>
            <a:r>
              <a:rPr lang="it-IT" sz="1400" dirty="0" smtClean="0">
                <a:solidFill>
                  <a:schemeClr val="tx1"/>
                </a:solidFill>
              </a:rPr>
              <a:t>modello di verifica quadrimestrale per monitoraggio PDP</a:t>
            </a:r>
          </a:p>
          <a:p>
            <a:pPr algn="just">
              <a:buFontTx/>
              <a:buChar char="-"/>
            </a:pPr>
            <a:r>
              <a:rPr lang="it-IT" sz="1400" dirty="0" smtClean="0">
                <a:solidFill>
                  <a:schemeClr val="tx1"/>
                </a:solidFill>
              </a:rPr>
              <a:t>Documentazione rivolta alla famiglia</a:t>
            </a:r>
          </a:p>
          <a:p>
            <a:pPr algn="just">
              <a:buFontTx/>
              <a:buChar char="-"/>
            </a:pPr>
            <a:endParaRPr lang="it-IT" sz="1400" dirty="0" smtClean="0"/>
          </a:p>
          <a:p>
            <a:pPr algn="just"/>
            <a:endParaRPr lang="it-IT" sz="1400" dirty="0"/>
          </a:p>
        </p:txBody>
      </p:sp>
      <p:sp>
        <p:nvSpPr>
          <p:cNvPr id="8" name="Freccia a destra 7"/>
          <p:cNvSpPr/>
          <p:nvPr/>
        </p:nvSpPr>
        <p:spPr>
          <a:xfrm flipV="1">
            <a:off x="3786134" y="4047119"/>
            <a:ext cx="1349117" cy="341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476672"/>
            <a:ext cx="7848872" cy="5632311"/>
          </a:xfrm>
          <a:prstGeom prst="rect">
            <a:avLst/>
          </a:prstGeom>
        </p:spPr>
        <p:txBody>
          <a:bodyPr wrap="square">
            <a:spAutoFit/>
          </a:bodyPr>
          <a:lstStyle/>
          <a:p>
            <a:pPr algn="just"/>
            <a:r>
              <a:rPr lang="it-IT" sz="3600" dirty="0" smtClean="0"/>
              <a:t>Un discorso a parte può essere fatto per quei bambini che presentano già un </a:t>
            </a:r>
            <a:r>
              <a:rPr lang="it-IT" sz="3600" b="1" dirty="0" smtClean="0">
                <a:solidFill>
                  <a:srgbClr val="FF0000"/>
                </a:solidFill>
              </a:rPr>
              <a:t>disturbo del linguaggio conclamato o altri disturbi significativi</a:t>
            </a:r>
            <a:r>
              <a:rPr lang="it-IT" sz="3600" b="1" dirty="0" smtClean="0"/>
              <a:t>,</a:t>
            </a:r>
            <a:r>
              <a:rPr lang="it-IT" sz="3600" dirty="0" smtClean="0"/>
              <a:t> che possono o meno avere come evoluzione un DSA: in questi casi i bambini </a:t>
            </a:r>
            <a:r>
              <a:rPr lang="it-IT" sz="3600" u="sng" dirty="0" smtClean="0"/>
              <a:t>dovranno essere avviati ad un percorso diagnostico </a:t>
            </a:r>
            <a:r>
              <a:rPr lang="it-IT" sz="3600" dirty="0" smtClean="0"/>
              <a:t>e ad eventuale presa in </a:t>
            </a:r>
            <a:r>
              <a:rPr lang="it-IT" sz="3600" b="1" dirty="0" smtClean="0"/>
              <a:t>carico specialistica prima dell'ingresso nella scuola primaria.</a:t>
            </a:r>
            <a:endParaRPr lang="it-IT" sz="3600" dirty="0"/>
          </a:p>
        </p:txBody>
      </p:sp>
      <p:sp>
        <p:nvSpPr>
          <p:cNvPr id="3" name="Segnaposto piè di pagina 2"/>
          <p:cNvSpPr>
            <a:spLocks noGrp="1"/>
          </p:cNvSpPr>
          <p:nvPr>
            <p:ph type="ftr" sz="quarter" idx="11"/>
          </p:nvPr>
        </p:nvSpPr>
        <p:spPr>
          <a:xfrm>
            <a:off x="179512" y="6356350"/>
            <a:ext cx="8640960"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332656"/>
            <a:ext cx="7920880" cy="6001643"/>
          </a:xfrm>
          <a:prstGeom prst="rect">
            <a:avLst/>
          </a:prstGeom>
        </p:spPr>
        <p:txBody>
          <a:bodyPr wrap="square">
            <a:spAutoFit/>
          </a:bodyPr>
          <a:lstStyle/>
          <a:p>
            <a:pPr algn="just"/>
            <a:r>
              <a:rPr lang="it-IT" sz="3200" b="1" dirty="0" smtClean="0"/>
              <a:t> </a:t>
            </a:r>
            <a:r>
              <a:rPr lang="it-IT" sz="4400" b="1" dirty="0" smtClean="0">
                <a:solidFill>
                  <a:srgbClr val="FF0000"/>
                </a:solidFill>
              </a:rPr>
              <a:t>L’attività di potenziamento</a:t>
            </a:r>
            <a:r>
              <a:rPr lang="it-IT" sz="4400" b="1" dirty="0" smtClean="0"/>
              <a:t>, </a:t>
            </a:r>
            <a:r>
              <a:rPr lang="it-IT" sz="3200" b="1" dirty="0" smtClean="0"/>
              <a:t>costruita </a:t>
            </a:r>
            <a:r>
              <a:rPr lang="it-IT" sz="3200" dirty="0" smtClean="0"/>
              <a:t>sulla</a:t>
            </a:r>
            <a:r>
              <a:rPr lang="it-IT" sz="3200" b="1" dirty="0" smtClean="0"/>
              <a:t> </a:t>
            </a:r>
            <a:r>
              <a:rPr lang="it-IT" sz="3200" dirty="0" smtClean="0"/>
              <a:t>base degli </a:t>
            </a:r>
            <a:r>
              <a:rPr lang="it-IT" sz="3200" b="1" dirty="0" smtClean="0">
                <a:solidFill>
                  <a:srgbClr val="00B050"/>
                </a:solidFill>
              </a:rPr>
              <a:t>indicatori </a:t>
            </a:r>
            <a:r>
              <a:rPr lang="it-IT" sz="3200" dirty="0" smtClean="0"/>
              <a:t>utilizzati per la rilevazione del rischio, è da attuarsi sull'intero gruppo di bambini e può costituire un contesto di </a:t>
            </a:r>
          </a:p>
          <a:p>
            <a:pPr algn="ctr"/>
            <a:r>
              <a:rPr lang="it-IT" sz="4000" b="1" dirty="0" smtClean="0">
                <a:solidFill>
                  <a:srgbClr val="FF0000"/>
                </a:solidFill>
              </a:rPr>
              <a:t>osservazione sistematica </a:t>
            </a:r>
          </a:p>
          <a:p>
            <a:pPr algn="just"/>
            <a:r>
              <a:rPr lang="it-IT" sz="3200" b="1" dirty="0" smtClean="0"/>
              <a:t>utile a identificare </a:t>
            </a:r>
            <a:r>
              <a:rPr lang="it-IT" sz="3200" dirty="0" smtClean="0"/>
              <a:t>eventuali ulteriori ritardi di sviluppo nonché a realizzare un </a:t>
            </a:r>
          </a:p>
          <a:p>
            <a:pPr algn="ctr"/>
            <a:r>
              <a:rPr lang="it-IT" sz="4400" b="1" dirty="0" smtClean="0">
                <a:solidFill>
                  <a:srgbClr val="FF0000"/>
                </a:solidFill>
              </a:rPr>
              <a:t>percorso formativo progettuale</a:t>
            </a:r>
          </a:p>
          <a:p>
            <a:pPr algn="ctr"/>
            <a:r>
              <a:rPr lang="it-IT" sz="3200" u="sng" dirty="0" smtClean="0"/>
              <a:t>in continuità con il successivo </a:t>
            </a:r>
          </a:p>
          <a:p>
            <a:pPr algn="ctr"/>
            <a:r>
              <a:rPr lang="it-IT" sz="3200" u="sng" dirty="0" smtClean="0"/>
              <a:t>ordine  scolastico.</a:t>
            </a:r>
            <a:endParaRPr lang="it-IT" sz="3200" u="sng" dirty="0"/>
          </a:p>
        </p:txBody>
      </p:sp>
      <p:sp>
        <p:nvSpPr>
          <p:cNvPr id="3" name="Segnaposto piè di pagina 2"/>
          <p:cNvSpPr>
            <a:spLocks noGrp="1"/>
          </p:cNvSpPr>
          <p:nvPr>
            <p:ph type="ftr" sz="quarter" idx="11"/>
          </p:nvPr>
        </p:nvSpPr>
        <p:spPr>
          <a:xfrm>
            <a:off x="611560" y="6356350"/>
            <a:ext cx="8136904"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 name="Picture 2"/>
          <p:cNvPicPr>
            <a:picLocks noChangeAspect="1" noChangeArrowheads="1"/>
          </p:cNvPicPr>
          <p:nvPr/>
        </p:nvPicPr>
        <p:blipFill>
          <a:blip r:embed="rId2" cstate="print"/>
          <a:srcRect/>
          <a:stretch>
            <a:fillRect/>
          </a:stretch>
        </p:blipFill>
        <p:spPr bwMode="auto">
          <a:xfrm flipH="1">
            <a:off x="7668344" y="5157192"/>
            <a:ext cx="1008112"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8640"/>
            <a:ext cx="8568952" cy="5262979"/>
          </a:xfrm>
          <a:prstGeom prst="rect">
            <a:avLst/>
          </a:prstGeom>
        </p:spPr>
        <p:txBody>
          <a:bodyPr wrap="square">
            <a:spAutoFit/>
          </a:bodyPr>
          <a:lstStyle/>
          <a:p>
            <a:pPr algn="ctr">
              <a:lnSpc>
                <a:spcPct val="150000"/>
              </a:lnSpc>
            </a:pPr>
            <a:r>
              <a:rPr lang="it-IT" sz="2800" b="1" dirty="0" smtClean="0">
                <a:latin typeface="Arial" pitchFamily="34" charset="0"/>
                <a:cs typeface="Arial" pitchFamily="34" charset="0"/>
              </a:rPr>
              <a:t>La realizzazione di </a:t>
            </a:r>
          </a:p>
          <a:p>
            <a:pPr algn="ctr">
              <a:lnSpc>
                <a:spcPct val="150000"/>
              </a:lnSpc>
            </a:pPr>
            <a:r>
              <a:rPr lang="it-IT" sz="2800" b="1" dirty="0" smtClean="0">
                <a:solidFill>
                  <a:srgbClr val="FF0000"/>
                </a:solidFill>
                <a:latin typeface="Arial" pitchFamily="34" charset="0"/>
                <a:cs typeface="Arial" pitchFamily="34" charset="0"/>
              </a:rPr>
              <a:t>PERCORSI FORMATIVO-PROGETTUALI </a:t>
            </a:r>
          </a:p>
          <a:p>
            <a:pPr algn="just">
              <a:lnSpc>
                <a:spcPct val="150000"/>
              </a:lnSpc>
            </a:pPr>
            <a:r>
              <a:rPr lang="it-IT" sz="2800" b="1" dirty="0" smtClean="0">
                <a:latin typeface="Arial" pitchFamily="34" charset="0"/>
                <a:cs typeface="Arial" pitchFamily="34" charset="0"/>
              </a:rPr>
              <a:t>per I'intero gruppo di bambini, </a:t>
            </a:r>
            <a:r>
              <a:rPr lang="it-IT" sz="2800" b="1" u="sng" dirty="0" smtClean="0">
                <a:latin typeface="Arial" pitchFamily="34" charset="0"/>
                <a:cs typeface="Arial" pitchFamily="34" charset="0"/>
              </a:rPr>
              <a:t>che va anteposta </a:t>
            </a:r>
            <a:r>
              <a:rPr lang="it-IT" sz="2800" b="1" dirty="0" smtClean="0">
                <a:latin typeface="Arial" pitchFamily="34" charset="0"/>
                <a:cs typeface="Arial" pitchFamily="34" charset="0"/>
              </a:rPr>
              <a:t>alla segnalazione alle famiglie per l'invio ai servizi sanitari, deve costituire </a:t>
            </a:r>
            <a:r>
              <a:rPr lang="it-IT" sz="2800" b="1" dirty="0" smtClean="0">
                <a:solidFill>
                  <a:srgbClr val="FF0000"/>
                </a:solidFill>
                <a:latin typeface="Arial" pitchFamily="34" charset="0"/>
                <a:cs typeface="Arial" pitchFamily="34" charset="0"/>
              </a:rPr>
              <a:t>materia di dialogo e di scambio educativo</a:t>
            </a:r>
            <a:r>
              <a:rPr lang="it-IT" sz="2800" b="1" dirty="0" smtClean="0">
                <a:latin typeface="Arial" pitchFamily="34" charset="0"/>
                <a:cs typeface="Arial" pitchFamily="34" charset="0"/>
              </a:rPr>
              <a:t> </a:t>
            </a:r>
            <a:r>
              <a:rPr lang="it-IT" sz="2800" b="1" dirty="0" smtClean="0">
                <a:solidFill>
                  <a:srgbClr val="FF0000"/>
                </a:solidFill>
                <a:latin typeface="Arial" pitchFamily="34" charset="0"/>
                <a:cs typeface="Arial" pitchFamily="34" charset="0"/>
              </a:rPr>
              <a:t>con le famiglie</a:t>
            </a:r>
            <a:r>
              <a:rPr lang="it-IT" sz="2800" b="1" dirty="0" smtClean="0">
                <a:latin typeface="Arial" pitchFamily="34" charset="0"/>
                <a:cs typeface="Arial" pitchFamily="34" charset="0"/>
              </a:rPr>
              <a:t>, </a:t>
            </a:r>
            <a:r>
              <a:rPr lang="it-IT" sz="2800" b="1" u="sng" dirty="0" smtClean="0">
                <a:latin typeface="Arial" pitchFamily="34" charset="0"/>
                <a:cs typeface="Arial" pitchFamily="34" charset="0"/>
              </a:rPr>
              <a:t>al fine di individuare e di condividere i percorsi migliori per ciascun singolo bambino.</a:t>
            </a:r>
            <a:endParaRPr lang="it-IT" sz="2800" b="1" u="sng" dirty="0">
              <a:latin typeface="Arial" pitchFamily="34" charset="0"/>
              <a:cs typeface="Arial" pitchFamily="34" charset="0"/>
            </a:endParaRPr>
          </a:p>
        </p:txBody>
      </p:sp>
      <p:sp>
        <p:nvSpPr>
          <p:cNvPr id="3" name="Segnaposto piè di pagina 2"/>
          <p:cNvSpPr>
            <a:spLocks noGrp="1"/>
          </p:cNvSpPr>
          <p:nvPr>
            <p:ph type="ftr" sz="quarter" idx="11"/>
          </p:nvPr>
        </p:nvSpPr>
        <p:spPr>
          <a:xfrm>
            <a:off x="539552" y="6356350"/>
            <a:ext cx="8280920"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 name="Picture 2"/>
          <p:cNvPicPr>
            <a:picLocks noChangeAspect="1" noChangeArrowheads="1"/>
          </p:cNvPicPr>
          <p:nvPr/>
        </p:nvPicPr>
        <p:blipFill>
          <a:blip r:embed="rId2" cstate="print"/>
          <a:srcRect/>
          <a:stretch>
            <a:fillRect/>
          </a:stretch>
        </p:blipFill>
        <p:spPr bwMode="auto">
          <a:xfrm flipH="1">
            <a:off x="7884368" y="1052736"/>
            <a:ext cx="720080" cy="72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0"/>
            <a:ext cx="9073008" cy="6740307"/>
          </a:xfrm>
          <a:prstGeom prst="rect">
            <a:avLst/>
          </a:prstGeom>
        </p:spPr>
        <p:txBody>
          <a:bodyPr wrap="square">
            <a:spAutoFit/>
          </a:bodyPr>
          <a:lstStyle/>
          <a:p>
            <a:endParaRPr lang="it-IT" b="1" dirty="0" smtClean="0">
              <a:solidFill>
                <a:srgbClr val="FF0000"/>
              </a:solidFill>
              <a:latin typeface="Arial" pitchFamily="34" charset="0"/>
              <a:cs typeface="Arial" pitchFamily="34" charset="0"/>
            </a:endParaRPr>
          </a:p>
          <a:p>
            <a:pPr algn="ctr"/>
            <a:endParaRPr lang="it-IT" sz="2000" b="1" dirty="0" smtClean="0">
              <a:solidFill>
                <a:srgbClr val="FF0000"/>
              </a:solidFill>
              <a:latin typeface="Arial" pitchFamily="34" charset="0"/>
              <a:cs typeface="Arial" pitchFamily="34" charset="0"/>
            </a:endParaRPr>
          </a:p>
          <a:p>
            <a:pPr algn="ctr"/>
            <a:r>
              <a:rPr lang="it-IT" sz="2400" b="1" dirty="0" smtClean="0">
                <a:solidFill>
                  <a:srgbClr val="FF0000"/>
                </a:solidFill>
                <a:latin typeface="Arial" pitchFamily="34" charset="0"/>
                <a:cs typeface="Arial" pitchFamily="34" charset="0"/>
              </a:rPr>
              <a:t>SCUOLA PRIMARIA – </a:t>
            </a:r>
          </a:p>
          <a:p>
            <a:pPr algn="ctr"/>
            <a:r>
              <a:rPr lang="it-IT" sz="2400" b="1" dirty="0" smtClean="0">
                <a:solidFill>
                  <a:srgbClr val="FF0000"/>
                </a:solidFill>
                <a:latin typeface="Arial" pitchFamily="34" charset="0"/>
                <a:cs typeface="Arial" pitchFamily="34" charset="0"/>
              </a:rPr>
              <a:t>SCUOLA SECONDARIA </a:t>
            </a:r>
            <a:r>
              <a:rPr lang="it-IT" sz="2400" b="1" dirty="0" err="1" smtClean="0">
                <a:solidFill>
                  <a:srgbClr val="FF0000"/>
                </a:solidFill>
                <a:latin typeface="Arial" pitchFamily="34" charset="0"/>
                <a:cs typeface="Arial" pitchFamily="34" charset="0"/>
              </a:rPr>
              <a:t>DI</a:t>
            </a:r>
            <a:r>
              <a:rPr lang="it-IT" sz="2400" b="1" dirty="0" smtClean="0">
                <a:solidFill>
                  <a:srgbClr val="FF0000"/>
                </a:solidFill>
                <a:latin typeface="Arial" pitchFamily="34" charset="0"/>
                <a:cs typeface="Arial" pitchFamily="34" charset="0"/>
              </a:rPr>
              <a:t> 1°grado</a:t>
            </a:r>
          </a:p>
          <a:p>
            <a:pPr algn="ctr"/>
            <a:r>
              <a:rPr lang="it-IT" sz="1600" b="1" u="sng" dirty="0" smtClean="0">
                <a:solidFill>
                  <a:srgbClr val="FF0000"/>
                </a:solidFill>
                <a:latin typeface="Arial" pitchFamily="34" charset="0"/>
                <a:cs typeface="Arial" pitchFamily="34" charset="0"/>
              </a:rPr>
              <a:t>INDICATORI PER INDIVIDUARE GLI ALUNNI BES </a:t>
            </a:r>
          </a:p>
          <a:p>
            <a:r>
              <a:rPr lang="it-IT" sz="2000" b="1" dirty="0" smtClean="0">
                <a:latin typeface="Arial" pitchFamily="34" charset="0"/>
                <a:cs typeface="Arial" pitchFamily="34" charset="0"/>
              </a:rPr>
              <a:t>• Un più lento sviluppo del linguaggio</a:t>
            </a:r>
          </a:p>
          <a:p>
            <a:r>
              <a:rPr lang="it-IT" sz="2000" b="1" dirty="0" smtClean="0">
                <a:latin typeface="Arial" pitchFamily="34" charset="0"/>
                <a:cs typeface="Arial" pitchFamily="34" charset="0"/>
              </a:rPr>
              <a:t>• Lettura lenta, stentata e/o sillabata</a:t>
            </a:r>
          </a:p>
          <a:p>
            <a:r>
              <a:rPr lang="it-IT" sz="2000" b="1" dirty="0" smtClean="0">
                <a:latin typeface="Arial" pitchFamily="34" charset="0"/>
                <a:cs typeface="Arial" pitchFamily="34" charset="0"/>
              </a:rPr>
              <a:t>• Errori di lettura (sostituzioni tra suoni simili, inversioni, omissioni di fonemi o parti della parola, </a:t>
            </a:r>
            <a:r>
              <a:rPr lang="it-IT" sz="2000" b="1" dirty="0" err="1" smtClean="0">
                <a:latin typeface="Arial" pitchFamily="34" charset="0"/>
                <a:cs typeface="Arial" pitchFamily="34" charset="0"/>
              </a:rPr>
              <a:t>impercezione</a:t>
            </a:r>
            <a:r>
              <a:rPr lang="it-IT" sz="2000" b="1" dirty="0" smtClean="0">
                <a:latin typeface="Arial" pitchFamily="34" charset="0"/>
                <a:cs typeface="Arial" pitchFamily="34" charset="0"/>
              </a:rPr>
              <a:t> di doppie e accenti)</a:t>
            </a:r>
          </a:p>
          <a:p>
            <a:r>
              <a:rPr lang="it-IT" sz="2000" b="1" dirty="0" smtClean="0">
                <a:latin typeface="Arial" pitchFamily="34" charset="0"/>
                <a:cs typeface="Arial" pitchFamily="34" charset="0"/>
              </a:rPr>
              <a:t>• Scrittura lenta, con notevoli errori ortografici</a:t>
            </a:r>
          </a:p>
          <a:p>
            <a:r>
              <a:rPr lang="it-IT" sz="2000" b="1" dirty="0" smtClean="0">
                <a:latin typeface="Arial" pitchFamily="34" charset="0"/>
                <a:cs typeface="Arial" pitchFamily="34" charset="0"/>
              </a:rPr>
              <a:t>• Grafia quasi incomprensibile</a:t>
            </a:r>
          </a:p>
          <a:p>
            <a:r>
              <a:rPr lang="it-IT" sz="2000" b="1" dirty="0" smtClean="0">
                <a:latin typeface="Arial" pitchFamily="34" charset="0"/>
                <a:cs typeface="Arial" pitchFamily="34" charset="0"/>
              </a:rPr>
              <a:t>• Lentezza nello svolgimento dei compiti a casa, indipendentemente </a:t>
            </a:r>
          </a:p>
          <a:p>
            <a:r>
              <a:rPr lang="it-IT" sz="2000" b="1" dirty="0" smtClean="0">
                <a:latin typeface="Arial" pitchFamily="34" charset="0"/>
                <a:cs typeface="Arial" pitchFamily="34" charset="0"/>
              </a:rPr>
              <a:t>dalla difficoltà</a:t>
            </a:r>
          </a:p>
          <a:p>
            <a:r>
              <a:rPr lang="it-IT" sz="2000" b="1" dirty="0" smtClean="0">
                <a:latin typeface="Arial" pitchFamily="34" charset="0"/>
                <a:cs typeface="Arial" pitchFamily="34" charset="0"/>
              </a:rPr>
              <a:t>• Evidente lentezza nel fare i calcoli</a:t>
            </a:r>
          </a:p>
          <a:p>
            <a:r>
              <a:rPr lang="it-IT" sz="2000" b="1" dirty="0" smtClean="0">
                <a:latin typeface="Arial" pitchFamily="34" charset="0"/>
                <a:cs typeface="Arial" pitchFamily="34" charset="0"/>
              </a:rPr>
              <a:t>• Difficoltà nel memorizzare calcoli automatici</a:t>
            </a:r>
          </a:p>
          <a:p>
            <a:r>
              <a:rPr lang="it-IT" sz="2000" b="1" dirty="0" smtClean="0">
                <a:latin typeface="Arial" pitchFamily="34" charset="0"/>
                <a:cs typeface="Arial" pitchFamily="34" charset="0"/>
              </a:rPr>
              <a:t>• Scarsa attenzione e concentrazione nello studio</a:t>
            </a:r>
          </a:p>
          <a:p>
            <a:r>
              <a:rPr lang="it-IT" sz="2000" b="1" dirty="0" smtClean="0">
                <a:latin typeface="Arial" pitchFamily="34" charset="0"/>
                <a:cs typeface="Arial" pitchFamily="34" charset="0"/>
              </a:rPr>
              <a:t>• Poca motivazione</a:t>
            </a:r>
          </a:p>
          <a:p>
            <a:r>
              <a:rPr lang="it-IT" sz="2000" b="1" dirty="0" smtClean="0">
                <a:latin typeface="Arial" pitchFamily="34" charset="0"/>
                <a:cs typeface="Arial" pitchFamily="34" charset="0"/>
              </a:rPr>
              <a:t>• Inefficace metodo di studio</a:t>
            </a:r>
          </a:p>
          <a:p>
            <a:endParaRPr lang="it-IT" b="1" dirty="0" smtClean="0">
              <a:latin typeface="Arial" pitchFamily="34" charset="0"/>
              <a:cs typeface="Arial" pitchFamily="34" charset="0"/>
            </a:endParaRPr>
          </a:p>
          <a:p>
            <a:r>
              <a:rPr lang="it-IT" b="1" dirty="0" smtClean="0">
                <a:latin typeface="Arial" pitchFamily="34" charset="0"/>
                <a:cs typeface="Arial" pitchFamily="34" charset="0"/>
              </a:rPr>
              <a:t>Le suddette problematiche assumono rilevanza quando un alunno risulta in difficoltà rispetto ai suoi compagni di classe.</a:t>
            </a:r>
            <a:endParaRPr lang="it-IT" b="1" dirty="0">
              <a:latin typeface="Arial" pitchFamily="34" charset="0"/>
              <a:cs typeface="Arial" pitchFamily="34" charset="0"/>
            </a:endParaRPr>
          </a:p>
        </p:txBody>
      </p:sp>
      <p:sp>
        <p:nvSpPr>
          <p:cNvPr id="3" name="Segnaposto piè di pagina 2"/>
          <p:cNvSpPr>
            <a:spLocks noGrp="1"/>
          </p:cNvSpPr>
          <p:nvPr>
            <p:ph type="ftr" sz="quarter" idx="11"/>
          </p:nvPr>
        </p:nvSpPr>
        <p:spPr>
          <a:xfrm>
            <a:off x="467544" y="6356350"/>
            <a:ext cx="8352928"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1043608" y="620688"/>
            <a:ext cx="864096"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740307"/>
          </a:xfrm>
          <a:prstGeom prst="rect">
            <a:avLst/>
          </a:prstGeom>
        </p:spPr>
        <p:txBody>
          <a:bodyPr wrap="square">
            <a:spAutoFit/>
          </a:bodyPr>
          <a:lstStyle/>
          <a:p>
            <a:endParaRPr lang="it-IT" dirty="0"/>
          </a:p>
          <a:p>
            <a:pPr algn="ctr"/>
            <a:r>
              <a:rPr lang="it-IT" b="1" dirty="0" smtClean="0">
                <a:solidFill>
                  <a:srgbClr val="00B050"/>
                </a:solidFill>
                <a:latin typeface="Arial" pitchFamily="34" charset="0"/>
                <a:cs typeface="Arial" pitchFamily="34" charset="0"/>
              </a:rPr>
              <a:t>Linee Guida per il diritto allo studio degli alunni e degli studenti con Disturbi Specifici di Apprendimento 2012</a:t>
            </a:r>
          </a:p>
          <a:p>
            <a:pPr algn="ctr"/>
            <a:r>
              <a:rPr lang="it-IT" b="1" dirty="0" smtClean="0">
                <a:solidFill>
                  <a:srgbClr val="FF0000"/>
                </a:solidFill>
                <a:latin typeface="Arial" pitchFamily="34" charset="0"/>
                <a:cs typeface="Arial" pitchFamily="34" charset="0"/>
              </a:rPr>
              <a:t>INDIVIDUALIZZAZIONE/ PERSONALIZZAZIONE</a:t>
            </a:r>
          </a:p>
          <a:p>
            <a:pPr algn="just">
              <a:lnSpc>
                <a:spcPct val="150000"/>
              </a:lnSpc>
              <a:buFont typeface="Wingdings" pitchFamily="2" charset="2"/>
              <a:buChar char="Ø"/>
            </a:pPr>
            <a:r>
              <a:rPr lang="it-IT" dirty="0" smtClean="0">
                <a:latin typeface="Arial" pitchFamily="34" charset="0"/>
                <a:cs typeface="Arial" pitchFamily="34" charset="0"/>
              </a:rPr>
              <a:t> L</a:t>
            </a:r>
            <a:r>
              <a:rPr lang="it-IT" dirty="0">
                <a:latin typeface="Arial" pitchFamily="34" charset="0"/>
                <a:cs typeface="Arial" pitchFamily="34" charset="0"/>
              </a:rPr>
              <a:t>’ azione formativa </a:t>
            </a:r>
            <a:r>
              <a:rPr lang="it-IT" dirty="0">
                <a:solidFill>
                  <a:srgbClr val="FF0000"/>
                </a:solidFill>
                <a:latin typeface="Arial" pitchFamily="34" charset="0"/>
                <a:cs typeface="Arial" pitchFamily="34" charset="0"/>
              </a:rPr>
              <a:t>individualizzata</a:t>
            </a:r>
            <a:r>
              <a:rPr lang="it-IT" dirty="0">
                <a:latin typeface="Arial" pitchFamily="34" charset="0"/>
                <a:cs typeface="Arial" pitchFamily="34" charset="0"/>
              </a:rPr>
              <a:t> pone </a:t>
            </a:r>
            <a:r>
              <a:rPr lang="it-IT" u="sng" dirty="0">
                <a:latin typeface="Arial" pitchFamily="34" charset="0"/>
                <a:cs typeface="Arial" pitchFamily="34" charset="0"/>
              </a:rPr>
              <a:t>obiettivi comuni</a:t>
            </a:r>
            <a:r>
              <a:rPr lang="it-IT" dirty="0">
                <a:latin typeface="Arial" pitchFamily="34" charset="0"/>
                <a:cs typeface="Arial" pitchFamily="34" charset="0"/>
              </a:rPr>
              <a:t> per tutti i componenti del gruppo-classe</a:t>
            </a:r>
            <a:r>
              <a:rPr lang="it-IT" i="1" dirty="0">
                <a:latin typeface="Arial" pitchFamily="34" charset="0"/>
                <a:cs typeface="Arial" pitchFamily="34" charset="0"/>
              </a:rPr>
              <a:t>, </a:t>
            </a:r>
            <a:r>
              <a:rPr lang="it-IT" i="1" dirty="0">
                <a:solidFill>
                  <a:srgbClr val="00B050"/>
                </a:solidFill>
                <a:latin typeface="Arial" pitchFamily="34" charset="0"/>
                <a:cs typeface="Arial" pitchFamily="34" charset="0"/>
              </a:rPr>
              <a:t>ma è concepita adattando le metodologie in funzione delle caratteristiche individuali dei discenti</a:t>
            </a:r>
            <a:r>
              <a:rPr lang="it-IT" i="1" dirty="0">
                <a:latin typeface="Arial" pitchFamily="34" charset="0"/>
                <a:cs typeface="Arial" pitchFamily="34" charset="0"/>
              </a:rPr>
              <a:t>, </a:t>
            </a:r>
            <a:r>
              <a:rPr lang="it-IT" i="1" dirty="0">
                <a:solidFill>
                  <a:srgbClr val="00B050"/>
                </a:solidFill>
                <a:latin typeface="Arial" pitchFamily="34" charset="0"/>
                <a:cs typeface="Arial" pitchFamily="34" charset="0"/>
              </a:rPr>
              <a:t>con l’obiettivo di assicurare a tutti il conseguimento delle competenze fondamentali del curricolo</a:t>
            </a:r>
            <a:r>
              <a:rPr lang="it-IT" i="1" dirty="0">
                <a:latin typeface="Arial" pitchFamily="34" charset="0"/>
                <a:cs typeface="Arial" pitchFamily="34" charset="0"/>
              </a:rPr>
              <a:t>, comportando quindi attenzione alle differenze individuali in rapporto ad una pluralità di </a:t>
            </a:r>
            <a:r>
              <a:rPr lang="it-IT" i="1" dirty="0" smtClean="0">
                <a:latin typeface="Arial" pitchFamily="34" charset="0"/>
                <a:cs typeface="Arial" pitchFamily="34" charset="0"/>
              </a:rPr>
              <a:t>dimensioni </a:t>
            </a:r>
            <a:r>
              <a:rPr lang="it-IT" sz="1600" b="1" dirty="0" smtClean="0">
                <a:solidFill>
                  <a:srgbClr val="FF0000"/>
                </a:solidFill>
                <a:latin typeface="Arial" pitchFamily="34" charset="0"/>
                <a:cs typeface="Arial" pitchFamily="34" charset="0"/>
              </a:rPr>
              <a:t>(TRAGUARDI UGUALI PER TUTTI </a:t>
            </a:r>
            <a:r>
              <a:rPr lang="it-IT" sz="1600" b="1" dirty="0" smtClean="0">
                <a:solidFill>
                  <a:srgbClr val="FF0000"/>
                </a:solidFill>
                <a:latin typeface="Arial" pitchFamily="34" charset="0"/>
                <a:cs typeface="Arial" pitchFamily="34" charset="0"/>
                <a:sym typeface="Wingdings" pitchFamily="2" charset="2"/>
              </a:rPr>
              <a:t> COMPETENZE </a:t>
            </a:r>
            <a:r>
              <a:rPr lang="it-IT" sz="1600" b="1" dirty="0" err="1" smtClean="0">
                <a:solidFill>
                  <a:srgbClr val="FF0000"/>
                </a:solidFill>
                <a:latin typeface="Arial" pitchFamily="34" charset="0"/>
                <a:cs typeface="Arial" pitchFamily="34" charset="0"/>
                <a:sym typeface="Wingdings" pitchFamily="2" charset="2"/>
              </a:rPr>
              <a:t>DI</a:t>
            </a:r>
            <a:r>
              <a:rPr lang="it-IT" sz="1600" b="1" dirty="0" smtClean="0">
                <a:solidFill>
                  <a:srgbClr val="FF0000"/>
                </a:solidFill>
                <a:latin typeface="Arial" pitchFamily="34" charset="0"/>
                <a:cs typeface="Arial" pitchFamily="34" charset="0"/>
                <a:sym typeface="Wingdings" pitchFamily="2" charset="2"/>
              </a:rPr>
              <a:t> BASE)</a:t>
            </a:r>
            <a:endParaRPr lang="it-IT" sz="1600" b="1" i="1" dirty="0" smtClean="0">
              <a:solidFill>
                <a:srgbClr val="FF0000"/>
              </a:solidFill>
              <a:latin typeface="Arial" pitchFamily="34" charset="0"/>
              <a:cs typeface="Arial" pitchFamily="34" charset="0"/>
            </a:endParaRPr>
          </a:p>
          <a:p>
            <a:pPr algn="just">
              <a:lnSpc>
                <a:spcPct val="150000"/>
              </a:lnSpc>
              <a:buFont typeface="Wingdings" pitchFamily="2" charset="2"/>
              <a:buChar char="Ø"/>
            </a:pPr>
            <a:r>
              <a:rPr lang="it-IT" dirty="0" smtClean="0">
                <a:latin typeface="Arial" pitchFamily="34" charset="0"/>
                <a:cs typeface="Arial" pitchFamily="34" charset="0"/>
              </a:rPr>
              <a:t> L</a:t>
            </a:r>
            <a:r>
              <a:rPr lang="it-IT" dirty="0">
                <a:latin typeface="Arial" pitchFamily="34" charset="0"/>
                <a:cs typeface="Arial" pitchFamily="34" charset="0"/>
              </a:rPr>
              <a:t>’ azione formativa </a:t>
            </a:r>
            <a:r>
              <a:rPr lang="it-IT" dirty="0">
                <a:solidFill>
                  <a:srgbClr val="FF0000"/>
                </a:solidFill>
                <a:latin typeface="Arial" pitchFamily="34" charset="0"/>
                <a:cs typeface="Arial" pitchFamily="34" charset="0"/>
              </a:rPr>
              <a:t>personalizzata</a:t>
            </a:r>
            <a:r>
              <a:rPr lang="it-IT" dirty="0">
                <a:latin typeface="Arial" pitchFamily="34" charset="0"/>
                <a:cs typeface="Arial" pitchFamily="34" charset="0"/>
              </a:rPr>
              <a:t> </a:t>
            </a:r>
            <a:r>
              <a:rPr lang="it-IT" dirty="0">
                <a:solidFill>
                  <a:srgbClr val="00B050"/>
                </a:solidFill>
                <a:latin typeface="Arial" pitchFamily="34" charset="0"/>
                <a:cs typeface="Arial" pitchFamily="34" charset="0"/>
              </a:rPr>
              <a:t>ha, in più</a:t>
            </a:r>
            <a:r>
              <a:rPr lang="it-IT" dirty="0">
                <a:latin typeface="Arial" pitchFamily="34" charset="0"/>
                <a:cs typeface="Arial" pitchFamily="34" charset="0"/>
              </a:rPr>
              <a:t>, l’obiettivo di dare a ciascun alunno </a:t>
            </a:r>
            <a:r>
              <a:rPr lang="it-IT" dirty="0">
                <a:solidFill>
                  <a:srgbClr val="00B050"/>
                </a:solidFill>
                <a:latin typeface="Arial" pitchFamily="34" charset="0"/>
                <a:cs typeface="Arial" pitchFamily="34" charset="0"/>
              </a:rPr>
              <a:t>l’opportunità di sviluppare al meglio le proprie potenzialità</a:t>
            </a:r>
            <a:r>
              <a:rPr lang="it-IT" dirty="0">
                <a:latin typeface="Arial" pitchFamily="34" charset="0"/>
                <a:cs typeface="Arial" pitchFamily="34" charset="0"/>
              </a:rPr>
              <a:t> e, quindi, può porsi obiettivi diversi per ciascun discente, essendo strettamente legata a quella specifica ed unica persona dello studente a cui ci </a:t>
            </a:r>
            <a:r>
              <a:rPr lang="it-IT" dirty="0" smtClean="0">
                <a:latin typeface="Arial" pitchFamily="34" charset="0"/>
                <a:cs typeface="Arial" pitchFamily="34" charset="0"/>
              </a:rPr>
              <a:t>rivolgiamo </a:t>
            </a:r>
            <a:r>
              <a:rPr lang="it-IT" sz="1600" b="1" dirty="0" smtClean="0">
                <a:solidFill>
                  <a:srgbClr val="FF0000"/>
                </a:solidFill>
                <a:latin typeface="Arial" pitchFamily="34" charset="0"/>
                <a:cs typeface="Arial" pitchFamily="34" charset="0"/>
              </a:rPr>
              <a:t>(TRAGUARDI DIFFERENTI PER OGNUNO</a:t>
            </a:r>
            <a:r>
              <a:rPr lang="it-IT" sz="1600" b="1" dirty="0" smtClean="0">
                <a:solidFill>
                  <a:srgbClr val="FF0000"/>
                </a:solidFill>
                <a:latin typeface="Arial" pitchFamily="34" charset="0"/>
                <a:cs typeface="Arial" pitchFamily="34" charset="0"/>
                <a:sym typeface="Wingdings" pitchFamily="2" charset="2"/>
              </a:rPr>
              <a:t>SVILUPPO DEI TALENTI PERSONALI)</a:t>
            </a:r>
            <a:r>
              <a:rPr lang="it-IT" sz="1600" b="1" dirty="0" smtClean="0">
                <a:solidFill>
                  <a:srgbClr val="FF0000"/>
                </a:solidFill>
                <a:latin typeface="Arial" pitchFamily="34" charset="0"/>
                <a:cs typeface="Arial" pitchFamily="34" charset="0"/>
              </a:rPr>
              <a:t> </a:t>
            </a:r>
          </a:p>
          <a:p>
            <a:pPr algn="ctr"/>
            <a:r>
              <a:rPr lang="it-IT" b="1" dirty="0" smtClean="0">
                <a:solidFill>
                  <a:srgbClr val="0070C0"/>
                </a:solidFill>
                <a:latin typeface="Arial" pitchFamily="34" charset="0"/>
                <a:cs typeface="Arial" pitchFamily="34" charset="0"/>
              </a:rPr>
              <a:t>NEL RISPETTO DELLE DIFFERNZE E DELL’UGUAGLIANZA DELLE PARI OPPORTUNITA</a:t>
            </a:r>
            <a:r>
              <a:rPr lang="it-IT" sz="2400" b="1" dirty="0" smtClean="0">
                <a:solidFill>
                  <a:srgbClr val="0070C0"/>
                </a:solidFill>
                <a:latin typeface="Arial" pitchFamily="34" charset="0"/>
                <a:cs typeface="Arial" pitchFamily="34" charset="0"/>
              </a:rPr>
              <a:t>’</a:t>
            </a:r>
            <a:endParaRPr lang="it-IT" sz="2400" b="1" dirty="0">
              <a:solidFill>
                <a:srgbClr val="0070C0"/>
              </a:solidFill>
              <a:latin typeface="Arial" pitchFamily="34" charset="0"/>
              <a:cs typeface="Arial" pitchFamily="34" charset="0"/>
            </a:endParaRPr>
          </a:p>
          <a:p>
            <a:pPr algn="just">
              <a:lnSpc>
                <a:spcPct val="150000"/>
              </a:lnSpc>
            </a:pPr>
            <a:endParaRPr lang="it-IT" dirty="0">
              <a:latin typeface="Arial" pitchFamily="34" charset="0"/>
              <a:cs typeface="Arial" pitchFamily="34" charset="0"/>
            </a:endParaRPr>
          </a:p>
        </p:txBody>
      </p:sp>
      <p:sp>
        <p:nvSpPr>
          <p:cNvPr id="3" name="Segnaposto piè di pagina 2"/>
          <p:cNvSpPr>
            <a:spLocks noGrp="1"/>
          </p:cNvSpPr>
          <p:nvPr>
            <p:ph type="ftr" sz="quarter" idx="11"/>
          </p:nvPr>
        </p:nvSpPr>
        <p:spPr>
          <a:xfrm>
            <a:off x="899592" y="6309320"/>
            <a:ext cx="7848872"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467544" y="6356350"/>
            <a:ext cx="8280920"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
        <p:nvSpPr>
          <p:cNvPr id="9" name="Ovale 8"/>
          <p:cNvSpPr/>
          <p:nvPr/>
        </p:nvSpPr>
        <p:spPr>
          <a:xfrm>
            <a:off x="3131840" y="3429000"/>
            <a:ext cx="2664296" cy="64807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PROBLEM SOLVING</a:t>
            </a:r>
            <a:endParaRPr lang="it-IT" sz="1400" dirty="0">
              <a:solidFill>
                <a:schemeClr val="tx1"/>
              </a:solidFill>
            </a:endParaRPr>
          </a:p>
        </p:txBody>
      </p:sp>
      <p:sp>
        <p:nvSpPr>
          <p:cNvPr id="10" name="Ovale 9"/>
          <p:cNvSpPr/>
          <p:nvPr/>
        </p:nvSpPr>
        <p:spPr>
          <a:xfrm>
            <a:off x="539552" y="1700808"/>
            <a:ext cx="2016224" cy="57606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tx1"/>
                </a:solidFill>
              </a:rPr>
              <a:t>STRATEGIE METACOGNITIVE</a:t>
            </a:r>
            <a:endParaRPr lang="it-IT" sz="1400" b="1" dirty="0">
              <a:solidFill>
                <a:schemeClr val="tx1"/>
              </a:solidFill>
            </a:endParaRPr>
          </a:p>
        </p:txBody>
      </p:sp>
      <p:sp>
        <p:nvSpPr>
          <p:cNvPr id="11" name="Ovale 10"/>
          <p:cNvSpPr/>
          <p:nvPr/>
        </p:nvSpPr>
        <p:spPr>
          <a:xfrm>
            <a:off x="5220072" y="1628800"/>
            <a:ext cx="1800200" cy="72008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tx1"/>
                </a:solidFill>
              </a:rPr>
              <a:t>ABILITA’ </a:t>
            </a:r>
            <a:r>
              <a:rPr lang="it-IT" sz="1400" b="1" dirty="0" err="1" smtClean="0">
                <a:solidFill>
                  <a:schemeClr val="tx1"/>
                </a:solidFill>
              </a:rPr>
              <a:t>DI</a:t>
            </a:r>
            <a:r>
              <a:rPr lang="it-IT" sz="1400" b="1" dirty="0" smtClean="0">
                <a:solidFill>
                  <a:schemeClr val="tx1"/>
                </a:solidFill>
              </a:rPr>
              <a:t> STUDIO</a:t>
            </a:r>
            <a:endParaRPr lang="it-IT" sz="1400" b="1" dirty="0">
              <a:solidFill>
                <a:schemeClr val="tx1"/>
              </a:solidFill>
            </a:endParaRPr>
          </a:p>
        </p:txBody>
      </p:sp>
      <p:sp>
        <p:nvSpPr>
          <p:cNvPr id="14" name="Nuvola 13"/>
          <p:cNvSpPr/>
          <p:nvPr/>
        </p:nvSpPr>
        <p:spPr>
          <a:xfrm>
            <a:off x="6660232" y="1556792"/>
            <a:ext cx="1872208" cy="792088"/>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tx1"/>
                </a:solidFill>
              </a:rPr>
              <a:t>DIFFERENZE INDIVIDUALI</a:t>
            </a:r>
            <a:endParaRPr lang="it-IT" sz="1400" b="1" dirty="0">
              <a:solidFill>
                <a:schemeClr val="tx1"/>
              </a:solidFill>
            </a:endParaRPr>
          </a:p>
        </p:txBody>
      </p:sp>
      <p:sp>
        <p:nvSpPr>
          <p:cNvPr id="15" name="Rettangolo 14"/>
          <p:cNvSpPr/>
          <p:nvPr/>
        </p:nvSpPr>
        <p:spPr>
          <a:xfrm>
            <a:off x="6372200" y="2780928"/>
            <a:ext cx="2304256" cy="7920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tx1"/>
                </a:solidFill>
              </a:rPr>
              <a:t>STILI COGNITIVI </a:t>
            </a:r>
            <a:r>
              <a:rPr lang="it-IT" sz="1400" b="1" dirty="0" err="1" smtClean="0">
                <a:solidFill>
                  <a:schemeClr val="tx1"/>
                </a:solidFill>
              </a:rPr>
              <a:t>DI</a:t>
            </a:r>
            <a:r>
              <a:rPr lang="it-IT" sz="1400" b="1" dirty="0" smtClean="0">
                <a:solidFill>
                  <a:schemeClr val="tx1"/>
                </a:solidFill>
              </a:rPr>
              <a:t> ELABORAZIONE DELL’INFORMAZIONE</a:t>
            </a:r>
            <a:endParaRPr lang="it-IT" sz="1400" b="1" dirty="0">
              <a:solidFill>
                <a:schemeClr val="tx1"/>
              </a:solidFill>
            </a:endParaRPr>
          </a:p>
        </p:txBody>
      </p:sp>
      <p:cxnSp>
        <p:nvCxnSpPr>
          <p:cNvPr id="17" name="Connettore 2 16"/>
          <p:cNvCxnSpPr/>
          <p:nvPr/>
        </p:nvCxnSpPr>
        <p:spPr>
          <a:xfrm flipH="1">
            <a:off x="4644008" y="2348880"/>
            <a:ext cx="36004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6588224" y="2348880"/>
            <a:ext cx="28803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Elaborazione alternativa 22"/>
          <p:cNvSpPr/>
          <p:nvPr/>
        </p:nvSpPr>
        <p:spPr>
          <a:xfrm>
            <a:off x="6228184" y="4221088"/>
            <a:ext cx="2448272" cy="144016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200" dirty="0" smtClean="0">
                <a:solidFill>
                  <a:schemeClr val="tx1"/>
                </a:solidFill>
              </a:rPr>
              <a:t>- </a:t>
            </a:r>
            <a:r>
              <a:rPr lang="it-IT" sz="1200" b="1" dirty="0" smtClean="0">
                <a:solidFill>
                  <a:schemeClr val="tx1"/>
                </a:solidFill>
              </a:rPr>
              <a:t>SISTEMATICO/INTUITIVO</a:t>
            </a:r>
          </a:p>
          <a:p>
            <a:pPr algn="just"/>
            <a:r>
              <a:rPr lang="it-IT" sz="1200" b="1" dirty="0" smtClean="0">
                <a:solidFill>
                  <a:schemeClr val="tx1"/>
                </a:solidFill>
              </a:rPr>
              <a:t>- GLOBALE/ANALITICO</a:t>
            </a:r>
          </a:p>
          <a:p>
            <a:pPr algn="just"/>
            <a:r>
              <a:rPr lang="it-IT" sz="1200" b="1" dirty="0" smtClean="0">
                <a:solidFill>
                  <a:schemeClr val="tx1"/>
                </a:solidFill>
              </a:rPr>
              <a:t>- IMPULSIVO/RIFLESSIVO</a:t>
            </a:r>
          </a:p>
          <a:p>
            <a:pPr algn="just"/>
            <a:r>
              <a:rPr lang="it-IT" sz="1200" b="1" dirty="0" smtClean="0">
                <a:solidFill>
                  <a:schemeClr val="tx1"/>
                </a:solidFill>
              </a:rPr>
              <a:t>- VERBALE/VISUALE</a:t>
            </a:r>
          </a:p>
          <a:p>
            <a:pPr algn="just"/>
            <a:r>
              <a:rPr lang="it-IT" sz="1200" b="1" dirty="0" smtClean="0">
                <a:solidFill>
                  <a:schemeClr val="tx1"/>
                </a:solidFill>
              </a:rPr>
              <a:t>- CONVERGENTE/DIVERGENTE</a:t>
            </a:r>
          </a:p>
          <a:p>
            <a:pPr algn="just"/>
            <a:r>
              <a:rPr lang="it-IT" sz="1200" b="1" dirty="0" smtClean="0">
                <a:solidFill>
                  <a:schemeClr val="tx1"/>
                </a:solidFill>
              </a:rPr>
              <a:t>- DIPENDENTE/INDIPENDENTE DAL CAMPO</a:t>
            </a:r>
            <a:endParaRPr lang="it-IT" sz="1200" b="1" dirty="0">
              <a:solidFill>
                <a:schemeClr val="tx1"/>
              </a:solidFill>
            </a:endParaRPr>
          </a:p>
        </p:txBody>
      </p:sp>
      <p:cxnSp>
        <p:nvCxnSpPr>
          <p:cNvPr id="25" name="Connettore 2 24"/>
          <p:cNvCxnSpPr/>
          <p:nvPr/>
        </p:nvCxnSpPr>
        <p:spPr>
          <a:xfrm>
            <a:off x="7236296" y="371703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Elaborazione alternativa 25"/>
          <p:cNvSpPr/>
          <p:nvPr/>
        </p:nvSpPr>
        <p:spPr>
          <a:xfrm>
            <a:off x="251520" y="2852936"/>
            <a:ext cx="2448272" cy="1872208"/>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Char char="-"/>
            </a:pPr>
            <a:r>
              <a:rPr lang="it-IT" sz="1200" b="1" dirty="0" smtClean="0">
                <a:solidFill>
                  <a:schemeClr val="tx1"/>
                </a:solidFill>
              </a:rPr>
              <a:t>CONOSCENZE RELATIVE AL CAMPO</a:t>
            </a:r>
          </a:p>
          <a:p>
            <a:pPr algn="just">
              <a:buFontTx/>
              <a:buChar char="-"/>
            </a:pPr>
            <a:r>
              <a:rPr lang="it-IT" sz="1200" b="1" dirty="0" smtClean="0">
                <a:solidFill>
                  <a:schemeClr val="tx1"/>
                </a:solidFill>
              </a:rPr>
              <a:t>CONOSCENZE </a:t>
            </a:r>
            <a:r>
              <a:rPr lang="it-IT" sz="1200" b="1" dirty="0" err="1" smtClean="0">
                <a:solidFill>
                  <a:schemeClr val="tx1"/>
                </a:solidFill>
              </a:rPr>
              <a:t>DI</a:t>
            </a:r>
            <a:r>
              <a:rPr lang="it-IT" sz="1200" b="1" dirty="0" smtClean="0">
                <a:solidFill>
                  <a:schemeClr val="tx1"/>
                </a:solidFill>
              </a:rPr>
              <a:t> STRATEGIE</a:t>
            </a:r>
          </a:p>
          <a:p>
            <a:pPr algn="just">
              <a:buFontTx/>
              <a:buChar char="-"/>
            </a:pPr>
            <a:r>
              <a:rPr lang="it-IT" sz="1200" b="1" dirty="0" smtClean="0">
                <a:solidFill>
                  <a:schemeClr val="tx1"/>
                </a:solidFill>
              </a:rPr>
              <a:t>CONSAPEVOLEZZA </a:t>
            </a:r>
            <a:r>
              <a:rPr lang="it-IT" sz="1200" b="1" dirty="0" err="1" smtClean="0">
                <a:solidFill>
                  <a:schemeClr val="tx1"/>
                </a:solidFill>
              </a:rPr>
              <a:t>DI</a:t>
            </a:r>
            <a:r>
              <a:rPr lang="it-IT" sz="1200" b="1" dirty="0" smtClean="0">
                <a:solidFill>
                  <a:schemeClr val="tx1"/>
                </a:solidFill>
              </a:rPr>
              <a:t> SE’ COME SOGGETTEO CHE APPRENDE</a:t>
            </a:r>
          </a:p>
          <a:p>
            <a:pPr algn="just">
              <a:buFontTx/>
              <a:buChar char="-"/>
            </a:pPr>
            <a:r>
              <a:rPr lang="it-IT" sz="1200" b="1" dirty="0" smtClean="0">
                <a:solidFill>
                  <a:schemeClr val="tx1"/>
                </a:solidFill>
              </a:rPr>
              <a:t>CONTROLLO DELLE DIVERSE COMPONENTI METACOGNITIVE</a:t>
            </a:r>
            <a:endParaRPr lang="it-IT" sz="1200" b="1" dirty="0">
              <a:solidFill>
                <a:schemeClr val="tx1"/>
              </a:solidFill>
            </a:endParaRPr>
          </a:p>
        </p:txBody>
      </p:sp>
      <p:cxnSp>
        <p:nvCxnSpPr>
          <p:cNvPr id="27" name="Connettore 2 26"/>
          <p:cNvCxnSpPr/>
          <p:nvPr/>
        </p:nvCxnSpPr>
        <p:spPr>
          <a:xfrm flipH="1">
            <a:off x="1259632" y="2492896"/>
            <a:ext cx="21602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3419872" y="1988840"/>
            <a:ext cx="172819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Elaborazione alternativa 32"/>
          <p:cNvSpPr/>
          <p:nvPr/>
        </p:nvSpPr>
        <p:spPr>
          <a:xfrm>
            <a:off x="3059832" y="4653136"/>
            <a:ext cx="2808312" cy="1728192"/>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Char char="-"/>
            </a:pPr>
            <a:endParaRPr lang="it-IT" sz="1200" dirty="0" smtClean="0">
              <a:solidFill>
                <a:schemeClr val="tx1"/>
              </a:solidFill>
            </a:endParaRPr>
          </a:p>
          <a:p>
            <a:pPr algn="just">
              <a:buFontTx/>
              <a:buChar char="-"/>
            </a:pPr>
            <a:endParaRPr lang="it-IT" sz="1200" dirty="0" smtClean="0">
              <a:solidFill>
                <a:schemeClr val="tx1"/>
              </a:solidFill>
            </a:endParaRPr>
          </a:p>
          <a:p>
            <a:pPr algn="just">
              <a:buFontTx/>
              <a:buChar char="-"/>
            </a:pPr>
            <a:r>
              <a:rPr lang="it-IT" sz="1200" b="1" dirty="0" smtClean="0">
                <a:solidFill>
                  <a:schemeClr val="tx1"/>
                </a:solidFill>
              </a:rPr>
              <a:t>IDENTIFICAZIONE;</a:t>
            </a:r>
          </a:p>
          <a:p>
            <a:pPr algn="just">
              <a:buFontTx/>
              <a:buChar char="-"/>
            </a:pPr>
            <a:r>
              <a:rPr lang="it-IT" sz="1200" b="1" dirty="0" smtClean="0">
                <a:solidFill>
                  <a:schemeClr val="tx1"/>
                </a:solidFill>
              </a:rPr>
              <a:t> DEFINIZIONE E RAPPRESENTAZIONE</a:t>
            </a:r>
          </a:p>
          <a:p>
            <a:pPr algn="just">
              <a:buFontTx/>
              <a:buChar char="-"/>
            </a:pPr>
            <a:r>
              <a:rPr lang="it-IT" sz="1200" b="1" dirty="0" smtClean="0">
                <a:solidFill>
                  <a:schemeClr val="tx1"/>
                </a:solidFill>
              </a:rPr>
              <a:t> FORMULAZIONE </a:t>
            </a:r>
            <a:r>
              <a:rPr lang="it-IT" sz="1200" b="1" dirty="0" err="1" smtClean="0">
                <a:solidFill>
                  <a:schemeClr val="tx1"/>
                </a:solidFill>
              </a:rPr>
              <a:t>DI</a:t>
            </a:r>
            <a:r>
              <a:rPr lang="it-IT" sz="1200" b="1" dirty="0" smtClean="0">
                <a:solidFill>
                  <a:schemeClr val="tx1"/>
                </a:solidFill>
              </a:rPr>
              <a:t> UNA STRATEGIA</a:t>
            </a:r>
          </a:p>
          <a:p>
            <a:pPr algn="just">
              <a:buFontTx/>
              <a:buChar char="-"/>
            </a:pPr>
            <a:r>
              <a:rPr lang="it-IT" sz="1200" b="1" dirty="0" smtClean="0">
                <a:solidFill>
                  <a:schemeClr val="tx1"/>
                </a:solidFill>
              </a:rPr>
              <a:t>ORGANIZZAZIONE DELLE INFORMAZIONI</a:t>
            </a:r>
          </a:p>
          <a:p>
            <a:pPr algn="just">
              <a:buFontTx/>
              <a:buChar char="-"/>
            </a:pPr>
            <a:r>
              <a:rPr lang="it-IT" sz="1200" b="1" dirty="0" smtClean="0">
                <a:solidFill>
                  <a:schemeClr val="tx1"/>
                </a:solidFill>
              </a:rPr>
              <a:t>ALLOCAZIONE DELLE RISORSE</a:t>
            </a:r>
          </a:p>
          <a:p>
            <a:pPr algn="just">
              <a:buFontTx/>
              <a:buChar char="-"/>
            </a:pPr>
            <a:r>
              <a:rPr lang="it-IT" sz="1200" b="1" dirty="0" smtClean="0">
                <a:solidFill>
                  <a:schemeClr val="tx1"/>
                </a:solidFill>
              </a:rPr>
              <a:t>MONITORAGGIO</a:t>
            </a:r>
          </a:p>
          <a:p>
            <a:pPr algn="just">
              <a:buFontTx/>
              <a:buChar char="-"/>
            </a:pPr>
            <a:r>
              <a:rPr lang="it-IT" sz="1200" b="1" dirty="0" smtClean="0">
                <a:solidFill>
                  <a:schemeClr val="tx1"/>
                </a:solidFill>
              </a:rPr>
              <a:t>VALUTAZIONE</a:t>
            </a:r>
          </a:p>
          <a:p>
            <a:pPr algn="just">
              <a:buFontTx/>
              <a:buChar char="-"/>
            </a:pPr>
            <a:endParaRPr lang="it-IT" sz="1200" dirty="0" smtClean="0">
              <a:solidFill>
                <a:schemeClr val="tx1"/>
              </a:solidFill>
            </a:endParaRPr>
          </a:p>
          <a:p>
            <a:pPr algn="just"/>
            <a:endParaRPr lang="it-IT" sz="1200" b="1" dirty="0">
              <a:solidFill>
                <a:schemeClr val="tx1"/>
              </a:solidFill>
            </a:endParaRPr>
          </a:p>
        </p:txBody>
      </p:sp>
      <p:cxnSp>
        <p:nvCxnSpPr>
          <p:cNvPr id="35" name="Connettore 2 34"/>
          <p:cNvCxnSpPr/>
          <p:nvPr/>
        </p:nvCxnSpPr>
        <p:spPr>
          <a:xfrm>
            <a:off x="4644008" y="3933056"/>
            <a:ext cx="7200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Nastro perforato 39"/>
          <p:cNvSpPr/>
          <p:nvPr/>
        </p:nvSpPr>
        <p:spPr>
          <a:xfrm>
            <a:off x="539552" y="188640"/>
            <a:ext cx="7704856" cy="1224136"/>
          </a:xfrm>
          <a:prstGeom prst="flowChartPunchedTape">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tx2">
                    <a:lumMod val="60000"/>
                    <a:lumOff val="40000"/>
                  </a:schemeClr>
                </a:solidFill>
              </a:rPr>
              <a:t>STRATEGIE METACOGNITIVE E ABILITA’ </a:t>
            </a:r>
            <a:r>
              <a:rPr lang="it-IT" sz="2800" b="1" dirty="0" err="1" smtClean="0">
                <a:solidFill>
                  <a:schemeClr val="tx2">
                    <a:lumMod val="60000"/>
                    <a:lumOff val="40000"/>
                  </a:schemeClr>
                </a:solidFill>
              </a:rPr>
              <a:t>DI</a:t>
            </a:r>
            <a:r>
              <a:rPr lang="it-IT" sz="2800" b="1" dirty="0" smtClean="0">
                <a:solidFill>
                  <a:schemeClr val="tx2">
                    <a:lumMod val="60000"/>
                    <a:lumOff val="40000"/>
                  </a:schemeClr>
                </a:solidFill>
              </a:rPr>
              <a:t> STUDIO</a:t>
            </a:r>
            <a:endParaRPr lang="it-IT" sz="2800"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Istituto Comprensivo Cepagatti - Referenti BES ins. Giacomini Claudia e ins. Mucci Carla</a:t>
            </a:r>
            <a:endParaRPr lang="it-IT"/>
          </a:p>
        </p:txBody>
      </p:sp>
      <p:pic>
        <p:nvPicPr>
          <p:cNvPr id="1026" name="Picture 2"/>
          <p:cNvPicPr>
            <a:picLocks noChangeAspect="1" noChangeArrowheads="1"/>
          </p:cNvPicPr>
          <p:nvPr/>
        </p:nvPicPr>
        <p:blipFill>
          <a:blip r:embed="rId2" cstate="print"/>
          <a:srcRect/>
          <a:stretch>
            <a:fillRect/>
          </a:stretch>
        </p:blipFill>
        <p:spPr bwMode="auto">
          <a:xfrm>
            <a:off x="-828600" y="404664"/>
            <a:ext cx="10945216"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97346"/>
            <a:ext cx="7920880" cy="784830"/>
          </a:xfrm>
          <a:prstGeom prst="rect">
            <a:avLst/>
          </a:prstGeom>
        </p:spPr>
        <p:txBody>
          <a:bodyPr wrap="square">
            <a:spAutoFit/>
          </a:bodyPr>
          <a:lstStyle/>
          <a:p>
            <a:endParaRPr lang="it-IT" dirty="0"/>
          </a:p>
          <a:p>
            <a:pPr algn="just">
              <a:lnSpc>
                <a:spcPct val="150000"/>
              </a:lnSpc>
            </a:pPr>
            <a:endParaRPr lang="it-IT" dirty="0">
              <a:latin typeface="Arial" pitchFamily="34" charset="0"/>
              <a:cs typeface="Arial" pitchFamily="34" charset="0"/>
            </a:endParaRPr>
          </a:p>
        </p:txBody>
      </p:sp>
      <p:sp>
        <p:nvSpPr>
          <p:cNvPr id="3" name="Segnaposto piè di pagina 2"/>
          <p:cNvSpPr>
            <a:spLocks noGrp="1"/>
          </p:cNvSpPr>
          <p:nvPr>
            <p:ph type="ftr" sz="quarter" idx="11"/>
          </p:nvPr>
        </p:nvSpPr>
        <p:spPr>
          <a:xfrm>
            <a:off x="899592" y="6309320"/>
            <a:ext cx="7848872"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
        <p:nvSpPr>
          <p:cNvPr id="4" name="Nastro perforato 3"/>
          <p:cNvSpPr/>
          <p:nvPr/>
        </p:nvSpPr>
        <p:spPr>
          <a:xfrm>
            <a:off x="539552" y="188640"/>
            <a:ext cx="7704856" cy="1224136"/>
          </a:xfrm>
          <a:prstGeom prst="flowChartPunchedTape">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tx2">
                    <a:lumMod val="60000"/>
                    <a:lumOff val="40000"/>
                  </a:schemeClr>
                </a:solidFill>
              </a:rPr>
              <a:t>ORGANIZZARE LA DIDATTICA</a:t>
            </a:r>
            <a:endParaRPr lang="it-IT" sz="2800" b="1" dirty="0">
              <a:solidFill>
                <a:schemeClr val="tx2">
                  <a:lumMod val="60000"/>
                  <a:lumOff val="40000"/>
                </a:schemeClr>
              </a:solidFill>
            </a:endParaRPr>
          </a:p>
        </p:txBody>
      </p:sp>
      <p:sp>
        <p:nvSpPr>
          <p:cNvPr id="5" name="Ovale 4"/>
          <p:cNvSpPr/>
          <p:nvPr/>
        </p:nvSpPr>
        <p:spPr>
          <a:xfrm>
            <a:off x="683568" y="2852936"/>
            <a:ext cx="2016224" cy="108012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tx1"/>
                </a:solidFill>
              </a:rPr>
              <a:t>Uso delle </a:t>
            </a:r>
            <a:r>
              <a:rPr lang="it-IT" b="1" dirty="0" smtClean="0">
                <a:solidFill>
                  <a:schemeClr val="tx1"/>
                </a:solidFill>
              </a:rPr>
              <a:t>MAPPE</a:t>
            </a:r>
            <a:endParaRPr lang="it-IT" b="1" dirty="0">
              <a:solidFill>
                <a:schemeClr val="tx1"/>
              </a:solidFill>
            </a:endParaRPr>
          </a:p>
        </p:txBody>
      </p:sp>
      <p:sp>
        <p:nvSpPr>
          <p:cNvPr id="6" name="Ovale 5"/>
          <p:cNvSpPr/>
          <p:nvPr/>
        </p:nvSpPr>
        <p:spPr>
          <a:xfrm>
            <a:off x="4211960" y="1412776"/>
            <a:ext cx="2664296" cy="108012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2"/>
                </a:solidFill>
              </a:rPr>
              <a:t>DIDATTICA INNOVATIVA</a:t>
            </a:r>
            <a:endParaRPr lang="it-IT" sz="2000" b="1" dirty="0">
              <a:solidFill>
                <a:schemeClr val="tx2"/>
              </a:solidFill>
            </a:endParaRPr>
          </a:p>
        </p:txBody>
      </p:sp>
      <p:sp>
        <p:nvSpPr>
          <p:cNvPr id="7" name="Freccia in giù 6"/>
          <p:cNvSpPr/>
          <p:nvPr/>
        </p:nvSpPr>
        <p:spPr>
          <a:xfrm rot="3948805">
            <a:off x="3134815" y="1565367"/>
            <a:ext cx="334590" cy="1801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p:cNvSpPr/>
          <p:nvPr/>
        </p:nvSpPr>
        <p:spPr>
          <a:xfrm rot="19368112">
            <a:off x="6592291" y="2244719"/>
            <a:ext cx="334590" cy="6024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5436096" y="3068960"/>
            <a:ext cx="3240360" cy="18722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dirty="0" smtClean="0">
              <a:solidFill>
                <a:schemeClr val="tx1"/>
              </a:solidFill>
            </a:endParaRPr>
          </a:p>
          <a:p>
            <a:pPr algn="ctr"/>
            <a:endParaRPr lang="it-IT" sz="1200" dirty="0" smtClean="0">
              <a:solidFill>
                <a:schemeClr val="tx1"/>
              </a:solidFill>
            </a:endParaRPr>
          </a:p>
          <a:p>
            <a:pPr algn="ctr"/>
            <a:r>
              <a:rPr lang="it-IT" sz="1200" dirty="0" smtClean="0">
                <a:solidFill>
                  <a:schemeClr val="tx1"/>
                </a:solidFill>
              </a:rPr>
              <a:t>in ottica</a:t>
            </a:r>
          </a:p>
          <a:p>
            <a:pPr algn="ctr"/>
            <a:r>
              <a:rPr lang="it-IT" sz="2800" b="1" dirty="0" smtClean="0">
                <a:solidFill>
                  <a:schemeClr val="tx1"/>
                </a:solidFill>
              </a:rPr>
              <a:t>COMPENSATIVA:</a:t>
            </a:r>
          </a:p>
          <a:p>
            <a:pPr algn="ctr">
              <a:buFontTx/>
              <a:buChar char="-"/>
            </a:pPr>
            <a:r>
              <a:rPr lang="it-IT" dirty="0" smtClean="0">
                <a:solidFill>
                  <a:schemeClr val="tx1"/>
                </a:solidFill>
              </a:rPr>
              <a:t>gestire il tempo</a:t>
            </a:r>
          </a:p>
          <a:p>
            <a:pPr algn="ctr">
              <a:buFontTx/>
              <a:buChar char="-"/>
            </a:pPr>
            <a:r>
              <a:rPr lang="it-IT" dirty="0" smtClean="0">
                <a:solidFill>
                  <a:schemeClr val="tx1"/>
                </a:solidFill>
              </a:rPr>
              <a:t>Scegliere e organizzare come:</a:t>
            </a:r>
          </a:p>
          <a:p>
            <a:pPr algn="ctr">
              <a:buFont typeface="Arial" pitchFamily="34" charset="0"/>
              <a:buChar char="•"/>
            </a:pPr>
            <a:r>
              <a:rPr lang="it-IT" dirty="0" smtClean="0">
                <a:solidFill>
                  <a:schemeClr val="tx1"/>
                </a:solidFill>
              </a:rPr>
              <a:t>strutturare gli spazi</a:t>
            </a:r>
          </a:p>
          <a:p>
            <a:pPr algn="ctr">
              <a:buFont typeface="Arial" pitchFamily="34" charset="0"/>
              <a:buChar char="•"/>
            </a:pPr>
            <a:r>
              <a:rPr lang="it-IT" dirty="0" smtClean="0">
                <a:solidFill>
                  <a:schemeClr val="tx1"/>
                </a:solidFill>
              </a:rPr>
              <a:t>organizzare la lezione</a:t>
            </a:r>
          </a:p>
          <a:p>
            <a:pPr algn="ctr"/>
            <a:endParaRPr lang="it-IT"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1115616" y="6356350"/>
            <a:ext cx="7560840"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
        <p:nvSpPr>
          <p:cNvPr id="5" name="Nastro perforato 4"/>
          <p:cNvSpPr/>
          <p:nvPr/>
        </p:nvSpPr>
        <p:spPr>
          <a:xfrm>
            <a:off x="539552" y="188640"/>
            <a:ext cx="7704856" cy="1224136"/>
          </a:xfrm>
          <a:prstGeom prst="flowChartPunchedTape">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tx2">
                    <a:lumMod val="60000"/>
                    <a:lumOff val="40000"/>
                  </a:schemeClr>
                </a:solidFill>
              </a:rPr>
              <a:t>ASPETTI EMOTIVO-MOTIVAZIONALI E METACOGNITIVI NELL’APPRENDIMENTO</a:t>
            </a:r>
            <a:endParaRPr lang="it-IT" sz="2800" b="1" dirty="0">
              <a:solidFill>
                <a:schemeClr val="tx2">
                  <a:lumMod val="60000"/>
                  <a:lumOff val="40000"/>
                </a:schemeClr>
              </a:solidFill>
            </a:endParaRPr>
          </a:p>
        </p:txBody>
      </p:sp>
      <p:sp>
        <p:nvSpPr>
          <p:cNvPr id="6" name="Ovale 5"/>
          <p:cNvSpPr/>
          <p:nvPr/>
        </p:nvSpPr>
        <p:spPr>
          <a:xfrm>
            <a:off x="3707904" y="1484784"/>
            <a:ext cx="4320480" cy="108012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tx2"/>
                </a:solidFill>
              </a:rPr>
              <a:t>APPRENDIMENTO</a:t>
            </a:r>
            <a:endParaRPr lang="it-IT" sz="2800" b="1" dirty="0">
              <a:solidFill>
                <a:schemeClr val="tx2"/>
              </a:solidFill>
            </a:endParaRPr>
          </a:p>
        </p:txBody>
      </p:sp>
      <p:sp>
        <p:nvSpPr>
          <p:cNvPr id="7" name="Rettangolo 6"/>
          <p:cNvSpPr/>
          <p:nvPr/>
        </p:nvSpPr>
        <p:spPr>
          <a:xfrm>
            <a:off x="1115616" y="1700808"/>
            <a:ext cx="1800200" cy="10081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solidFill>
                  <a:schemeClr val="tx1"/>
                </a:solidFill>
              </a:rPr>
              <a:t>aspetti:</a:t>
            </a:r>
          </a:p>
          <a:p>
            <a:pPr algn="ctr">
              <a:buFontTx/>
              <a:buChar char="-"/>
            </a:pPr>
            <a:r>
              <a:rPr lang="it-IT" sz="1400" b="1" dirty="0" smtClean="0">
                <a:solidFill>
                  <a:schemeClr val="tx1"/>
                </a:solidFill>
              </a:rPr>
              <a:t>EMOTIVI</a:t>
            </a:r>
          </a:p>
          <a:p>
            <a:pPr algn="ctr">
              <a:buFontTx/>
              <a:buChar char="-"/>
            </a:pPr>
            <a:r>
              <a:rPr lang="it-IT" sz="1400" b="1" dirty="0" smtClean="0">
                <a:solidFill>
                  <a:schemeClr val="tx1"/>
                </a:solidFill>
              </a:rPr>
              <a:t>MOTIVAZIONALI</a:t>
            </a:r>
          </a:p>
          <a:p>
            <a:pPr algn="ctr">
              <a:buFontTx/>
              <a:buChar char="-"/>
            </a:pPr>
            <a:r>
              <a:rPr lang="it-IT" sz="1400" b="1" dirty="0" smtClean="0">
                <a:solidFill>
                  <a:schemeClr val="tx1"/>
                </a:solidFill>
              </a:rPr>
              <a:t>METACOGNITIVI</a:t>
            </a:r>
            <a:endParaRPr lang="it-IT" sz="1400" b="1" dirty="0">
              <a:solidFill>
                <a:schemeClr val="tx1"/>
              </a:solidFill>
            </a:endParaRPr>
          </a:p>
        </p:txBody>
      </p:sp>
      <p:cxnSp>
        <p:nvCxnSpPr>
          <p:cNvPr id="11" name="Connettore 2 10"/>
          <p:cNvCxnSpPr/>
          <p:nvPr/>
        </p:nvCxnSpPr>
        <p:spPr>
          <a:xfrm flipH="1">
            <a:off x="2987824" y="206084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3419872" y="2564904"/>
            <a:ext cx="79208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6732240" y="2564904"/>
            <a:ext cx="21602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Arrotonda angolo stesso lato rettangolo 17"/>
          <p:cNvSpPr/>
          <p:nvPr/>
        </p:nvSpPr>
        <p:spPr>
          <a:xfrm>
            <a:off x="899592" y="3501008"/>
            <a:ext cx="2808312" cy="1224136"/>
          </a:xfrm>
          <a:prstGeom prst="round2Same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MOTIVAZIONE</a:t>
            </a:r>
          </a:p>
          <a:p>
            <a:pPr algn="ctr"/>
            <a:r>
              <a:rPr lang="it-IT" dirty="0" smtClean="0">
                <a:solidFill>
                  <a:schemeClr val="tx1"/>
                </a:solidFill>
              </a:rPr>
              <a:t>- </a:t>
            </a:r>
            <a:r>
              <a:rPr lang="it-IT" b="1" dirty="0" smtClean="0">
                <a:solidFill>
                  <a:schemeClr val="tx1"/>
                </a:solidFill>
              </a:rPr>
              <a:t>ESTRINSECA</a:t>
            </a:r>
          </a:p>
          <a:p>
            <a:pPr algn="ctr"/>
            <a:r>
              <a:rPr lang="it-IT" b="1" dirty="0" smtClean="0">
                <a:solidFill>
                  <a:schemeClr val="tx1"/>
                </a:solidFill>
              </a:rPr>
              <a:t>- INTRINSECA </a:t>
            </a:r>
            <a:r>
              <a:rPr lang="it-IT" dirty="0" smtClean="0">
                <a:solidFill>
                  <a:schemeClr val="tx1"/>
                </a:solidFill>
              </a:rPr>
              <a:t>(autodeterminazione)</a:t>
            </a:r>
          </a:p>
        </p:txBody>
      </p:sp>
      <p:sp>
        <p:nvSpPr>
          <p:cNvPr id="19" name="Arrotonda angolo stesso lato rettangolo 18"/>
          <p:cNvSpPr/>
          <p:nvPr/>
        </p:nvSpPr>
        <p:spPr>
          <a:xfrm>
            <a:off x="5292080" y="3356992"/>
            <a:ext cx="2808312" cy="2520280"/>
          </a:xfrm>
          <a:prstGeom prst="round2Same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STILI ATTRIBUTIVI</a:t>
            </a:r>
          </a:p>
          <a:p>
            <a:pPr algn="ctr"/>
            <a:r>
              <a:rPr lang="it-IT" b="1" dirty="0" smtClean="0">
                <a:solidFill>
                  <a:schemeClr val="tx1"/>
                </a:solidFill>
              </a:rPr>
              <a:t>- LOCUS (interno o esterno)</a:t>
            </a:r>
          </a:p>
          <a:p>
            <a:pPr algn="ctr">
              <a:buFontTx/>
              <a:buChar char="-"/>
            </a:pPr>
            <a:endParaRPr lang="it-IT" b="1" dirty="0" smtClean="0">
              <a:solidFill>
                <a:schemeClr val="tx1"/>
              </a:solidFill>
            </a:endParaRPr>
          </a:p>
          <a:p>
            <a:pPr algn="ctr">
              <a:buFontTx/>
              <a:buChar char="-"/>
            </a:pPr>
            <a:r>
              <a:rPr lang="it-IT" b="1" dirty="0" smtClean="0">
                <a:solidFill>
                  <a:schemeClr val="tx1"/>
                </a:solidFill>
              </a:rPr>
              <a:t>Aspettative</a:t>
            </a:r>
          </a:p>
          <a:p>
            <a:pPr algn="ctr">
              <a:buFontTx/>
              <a:buChar char="-"/>
            </a:pPr>
            <a:r>
              <a:rPr lang="it-IT" b="1" dirty="0" smtClean="0">
                <a:solidFill>
                  <a:schemeClr val="tx1"/>
                </a:solidFill>
              </a:rPr>
              <a:t>Emozioni</a:t>
            </a:r>
          </a:p>
          <a:p>
            <a:pPr algn="ctr">
              <a:buFontTx/>
              <a:buChar char="-"/>
            </a:pPr>
            <a:r>
              <a:rPr lang="it-IT" b="1" dirty="0" smtClean="0">
                <a:solidFill>
                  <a:schemeClr val="tx1"/>
                </a:solidFill>
              </a:rPr>
              <a:t>persistenza</a:t>
            </a:r>
            <a:endParaRPr lang="it-IT" dirty="0" smtClean="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060848"/>
            <a:ext cx="8229600" cy="1143000"/>
          </a:xfrm>
        </p:spPr>
        <p:txBody>
          <a:bodyPr>
            <a:noAutofit/>
          </a:bodyPr>
          <a:lstStyle/>
          <a:p>
            <a:r>
              <a:rPr lang="it-IT" sz="8800" b="1" dirty="0" smtClean="0">
                <a:solidFill>
                  <a:srgbClr val="FF0000"/>
                </a:solidFill>
              </a:rPr>
              <a:t>La valutazione</a:t>
            </a:r>
            <a:endParaRPr lang="it-IT" sz="8800" b="1" dirty="0">
              <a:solidFill>
                <a:srgbClr val="FF0000"/>
              </a:solidFill>
            </a:endParaRPr>
          </a:p>
        </p:txBody>
      </p:sp>
      <p:sp>
        <p:nvSpPr>
          <p:cNvPr id="3" name="Segnaposto piè di pagina 2"/>
          <p:cNvSpPr>
            <a:spLocks noGrp="1"/>
          </p:cNvSpPr>
          <p:nvPr>
            <p:ph type="ftr" sz="quarter" idx="11"/>
          </p:nvPr>
        </p:nvSpPr>
        <p:spPr>
          <a:xfrm>
            <a:off x="1475656" y="6356350"/>
            <a:ext cx="6696744"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539552" y="3284984"/>
            <a:ext cx="1659632" cy="1659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395536" y="6356350"/>
            <a:ext cx="8280920"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5122" name="Picture 2"/>
          <p:cNvPicPr>
            <a:picLocks noChangeAspect="1" noChangeArrowheads="1"/>
          </p:cNvPicPr>
          <p:nvPr/>
        </p:nvPicPr>
        <p:blipFill>
          <a:blip r:embed="rId2" cstate="print"/>
          <a:srcRect/>
          <a:stretch>
            <a:fillRect/>
          </a:stretch>
        </p:blipFill>
        <p:spPr bwMode="auto">
          <a:xfrm>
            <a:off x="1" y="1"/>
            <a:ext cx="9143999" cy="6857999"/>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195736" y="260648"/>
            <a:ext cx="504056" cy="57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620688"/>
            <a:ext cx="8712968" cy="5904656"/>
          </a:xfrm>
        </p:spPr>
        <p:txBody>
          <a:bodyPr>
            <a:normAutofit fontScale="90000"/>
          </a:bodyPr>
          <a:lstStyle/>
          <a:p>
            <a:pPr>
              <a:lnSpc>
                <a:spcPct val="150000"/>
              </a:lnSpc>
            </a:pPr>
            <a:r>
              <a:rPr lang="it-IT" sz="1000" dirty="0"/>
              <a:t/>
            </a:r>
            <a:br>
              <a:rPr lang="it-IT" sz="1000" dirty="0"/>
            </a:br>
            <a:r>
              <a:rPr lang="it-IT" sz="1000" dirty="0" smtClean="0"/>
              <a:t/>
            </a:r>
            <a:br>
              <a:rPr lang="it-IT" sz="1000" dirty="0" smtClean="0"/>
            </a:br>
            <a:r>
              <a:rPr lang="it-IT" sz="1000" dirty="0"/>
              <a:t/>
            </a:r>
            <a:br>
              <a:rPr lang="it-IT" sz="1000" dirty="0"/>
            </a:br>
            <a:r>
              <a:rPr lang="it-IT" sz="1000" dirty="0" smtClean="0"/>
              <a:t/>
            </a:r>
            <a:br>
              <a:rPr lang="it-IT" sz="1000" dirty="0" smtClean="0"/>
            </a:br>
            <a:r>
              <a:rPr lang="it-IT" sz="3100" b="1" dirty="0" smtClean="0">
                <a:solidFill>
                  <a:srgbClr val="FF0000"/>
                </a:solidFill>
                <a:latin typeface="Arial" pitchFamily="34" charset="0"/>
                <a:cs typeface="Arial" pitchFamily="34" charset="0"/>
              </a:rPr>
              <a:t>GLI </a:t>
            </a:r>
            <a:r>
              <a:rPr lang="it-IT" sz="3100" b="1" dirty="0">
                <a:solidFill>
                  <a:srgbClr val="FF0000"/>
                </a:solidFill>
                <a:latin typeface="Arial" pitchFamily="34" charset="0"/>
                <a:cs typeface="Arial" pitchFamily="34" charset="0"/>
              </a:rPr>
              <a:t>ALUNNI </a:t>
            </a:r>
            <a:r>
              <a:rPr lang="it-IT" sz="3100" b="1" dirty="0" smtClean="0">
                <a:solidFill>
                  <a:srgbClr val="FF0000"/>
                </a:solidFill>
                <a:latin typeface="Arial" pitchFamily="34" charset="0"/>
                <a:cs typeface="Arial" pitchFamily="34" charset="0"/>
              </a:rPr>
              <a:t>DVA </a:t>
            </a:r>
            <a:br>
              <a:rPr lang="it-IT" sz="3100" b="1" dirty="0" smtClean="0">
                <a:solidFill>
                  <a:srgbClr val="FF0000"/>
                </a:solidFill>
                <a:latin typeface="Arial" pitchFamily="34" charset="0"/>
                <a:cs typeface="Arial" pitchFamily="34" charset="0"/>
              </a:rPr>
            </a:br>
            <a:r>
              <a:rPr lang="it-IT" sz="2000" b="1" dirty="0" smtClean="0">
                <a:solidFill>
                  <a:srgbClr val="FF0000"/>
                </a:solidFill>
                <a:latin typeface="Arial" pitchFamily="34" charset="0"/>
                <a:cs typeface="Arial" pitchFamily="34" charset="0"/>
              </a:rPr>
              <a:t>e </a:t>
            </a:r>
            <a:r>
              <a:rPr lang="it-IT" sz="2000" b="1" dirty="0">
                <a:solidFill>
                  <a:srgbClr val="FF0000"/>
                </a:solidFill>
                <a:latin typeface="Arial" pitchFamily="34" charset="0"/>
                <a:cs typeface="Arial" pitchFamily="34" charset="0"/>
              </a:rPr>
              <a:t>LA VALUTAZIONE </a:t>
            </a:r>
            <a:r>
              <a:rPr lang="it-IT" sz="2000" b="1" dirty="0">
                <a:latin typeface="Arial" pitchFamily="34" charset="0"/>
                <a:cs typeface="Arial" pitchFamily="34" charset="0"/>
              </a:rPr>
              <a:t/>
            </a:r>
            <a:br>
              <a:rPr lang="it-IT" sz="2000" b="1" dirty="0">
                <a:latin typeface="Arial" pitchFamily="34" charset="0"/>
                <a:cs typeface="Arial" pitchFamily="34" charset="0"/>
              </a:rPr>
            </a:br>
            <a:r>
              <a:rPr lang="it-IT" sz="2000" b="1" dirty="0">
                <a:solidFill>
                  <a:srgbClr val="00B050"/>
                </a:solidFill>
                <a:latin typeface="Arial" pitchFamily="34" charset="0"/>
                <a:cs typeface="Arial" pitchFamily="34" charset="0"/>
              </a:rPr>
              <a:t>DPR </a:t>
            </a:r>
            <a:r>
              <a:rPr lang="it-IT" sz="2000" b="1" dirty="0" smtClean="0">
                <a:solidFill>
                  <a:srgbClr val="00B050"/>
                </a:solidFill>
                <a:latin typeface="Arial" pitchFamily="34" charset="0"/>
                <a:cs typeface="Arial" pitchFamily="34" charset="0"/>
              </a:rPr>
              <a:t>122/2009 </a:t>
            </a:r>
            <a:r>
              <a:rPr lang="it-IT" sz="2000" b="1" i="1" dirty="0" smtClean="0">
                <a:latin typeface="Arial" pitchFamily="34" charset="0"/>
                <a:cs typeface="Arial" pitchFamily="34" charset="0"/>
              </a:rPr>
              <a:t>“ </a:t>
            </a:r>
            <a:r>
              <a:rPr lang="it-IT" sz="2000" i="1" dirty="0">
                <a:latin typeface="Arial" pitchFamily="34" charset="0"/>
                <a:cs typeface="Arial" pitchFamily="34" charset="0"/>
              </a:rPr>
              <a:t>Regolamento recante coordinamento delle norme vigenti per la valutazione degli alunni e ulteriori modalità applicative in </a:t>
            </a:r>
            <a:r>
              <a:rPr lang="it-IT" sz="2000" i="1" dirty="0" smtClean="0">
                <a:latin typeface="Arial" pitchFamily="34" charset="0"/>
                <a:cs typeface="Arial" pitchFamily="34" charset="0"/>
              </a:rPr>
              <a:t>materia”</a:t>
            </a:r>
            <a:br>
              <a:rPr lang="it-IT" sz="2000" i="1" dirty="0" smtClean="0">
                <a:latin typeface="Arial" pitchFamily="34" charset="0"/>
                <a:cs typeface="Arial" pitchFamily="34" charset="0"/>
              </a:rPr>
            </a:br>
            <a:r>
              <a:rPr lang="it-IT" sz="2000" b="1" dirty="0">
                <a:latin typeface="Arial" pitchFamily="34" charset="0"/>
                <a:cs typeface="Arial" pitchFamily="34" charset="0"/>
              </a:rPr>
              <a:t/>
            </a:r>
            <a:br>
              <a:rPr lang="it-IT" sz="2000" b="1" dirty="0">
                <a:latin typeface="Arial" pitchFamily="34" charset="0"/>
                <a:cs typeface="Arial" pitchFamily="34" charset="0"/>
              </a:rPr>
            </a:br>
            <a:r>
              <a:rPr lang="it-IT" sz="2000" b="1" dirty="0" smtClean="0">
                <a:latin typeface="Arial" pitchFamily="34" charset="0"/>
                <a:cs typeface="Arial" pitchFamily="34" charset="0"/>
              </a:rPr>
              <a:t>art. 9</a:t>
            </a:r>
            <a:r>
              <a:rPr lang="it-IT" sz="2000" b="1" dirty="0" smtClean="0">
                <a:latin typeface="Arial" pitchFamily="34" charset="0"/>
                <a:cs typeface="Arial" pitchFamily="34" charset="0"/>
                <a:sym typeface="Wingdings" pitchFamily="2" charset="2"/>
              </a:rPr>
              <a:t></a:t>
            </a:r>
            <a:r>
              <a:rPr lang="it-IT" sz="2000" b="1" dirty="0" smtClean="0">
                <a:latin typeface="Arial" pitchFamily="34" charset="0"/>
                <a:cs typeface="Arial" pitchFamily="34" charset="0"/>
              </a:rPr>
              <a:t> </a:t>
            </a:r>
            <a:r>
              <a:rPr lang="it-IT" sz="2000" b="1" i="1" dirty="0" smtClean="0">
                <a:latin typeface="Arial" pitchFamily="34" charset="0"/>
                <a:cs typeface="Arial" pitchFamily="34" charset="0"/>
              </a:rPr>
              <a:t>La valutazione è riferita al comportamento, alle discipline e alle attività svolte sulla base del PEI (…)  ed è espressa con voto in </a:t>
            </a:r>
            <a:r>
              <a:rPr lang="it-IT" sz="2000" b="1" i="1" dirty="0" err="1" smtClean="0">
                <a:latin typeface="Arial" pitchFamily="34" charset="0"/>
                <a:cs typeface="Arial" pitchFamily="34" charset="0"/>
              </a:rPr>
              <a:t>decimi…</a:t>
            </a:r>
            <a:r>
              <a:rPr lang="it-IT" sz="2000" b="1" i="1" dirty="0" smtClean="0">
                <a:latin typeface="Arial" pitchFamily="34" charset="0"/>
                <a:cs typeface="Arial" pitchFamily="34" charset="0"/>
              </a:rPr>
              <a:t>;</a:t>
            </a:r>
            <a:r>
              <a:rPr lang="it-IT" sz="2000" b="1" dirty="0" smtClean="0">
                <a:latin typeface="Arial" pitchFamily="34" charset="0"/>
                <a:cs typeface="Arial" pitchFamily="34" charset="0"/>
              </a:rPr>
              <a:t/>
            </a:r>
            <a:br>
              <a:rPr lang="it-IT" sz="2000" b="1" dirty="0" smtClean="0">
                <a:latin typeface="Arial" pitchFamily="34" charset="0"/>
                <a:cs typeface="Arial" pitchFamily="34" charset="0"/>
              </a:rPr>
            </a:br>
            <a:r>
              <a:rPr lang="it-IT" sz="2000" b="1" dirty="0" smtClean="0">
                <a:latin typeface="Arial" pitchFamily="34" charset="0"/>
                <a:cs typeface="Arial" pitchFamily="34" charset="0"/>
              </a:rPr>
              <a:t/>
            </a:r>
            <a:br>
              <a:rPr lang="it-IT" sz="2000" b="1" dirty="0" smtClean="0">
                <a:latin typeface="Arial" pitchFamily="34" charset="0"/>
                <a:cs typeface="Arial" pitchFamily="34" charset="0"/>
              </a:rPr>
            </a:br>
            <a:r>
              <a:rPr lang="it-IT" sz="2000" b="1" dirty="0" smtClean="0">
                <a:latin typeface="Arial" pitchFamily="34" charset="0"/>
                <a:cs typeface="Arial" pitchFamily="34" charset="0"/>
              </a:rPr>
              <a:t>- </a:t>
            </a:r>
            <a:r>
              <a:rPr lang="it-IT" sz="2000" b="1" i="1" dirty="0" smtClean="0">
                <a:solidFill>
                  <a:srgbClr val="FF0000"/>
                </a:solidFill>
                <a:latin typeface="Arial" pitchFamily="34" charset="0"/>
                <a:cs typeface="Arial" pitchFamily="34" charset="0"/>
              </a:rPr>
              <a:t>LE VALUTAZIONI DISCIPLINARI nel caso di alunni portatori di gravi disabilità sono da ritenersi strettamente correlate agli assi individuati nel PDF che  vengono declinati negli obiettivi del PEI  </a:t>
            </a:r>
            <a:br>
              <a:rPr lang="it-IT" sz="2000" b="1" i="1" dirty="0" smtClean="0">
                <a:solidFill>
                  <a:srgbClr val="FF0000"/>
                </a:solidFill>
                <a:latin typeface="Arial" pitchFamily="34" charset="0"/>
                <a:cs typeface="Arial" pitchFamily="34" charset="0"/>
              </a:rPr>
            </a:br>
            <a:r>
              <a:rPr lang="it-IT" sz="2000" b="1" dirty="0" smtClean="0">
                <a:latin typeface="Arial" pitchFamily="34" charset="0"/>
                <a:cs typeface="Arial" pitchFamily="34" charset="0"/>
              </a:rPr>
              <a:t/>
            </a:r>
            <a:br>
              <a:rPr lang="it-IT" sz="2000" b="1" dirty="0" smtClean="0">
                <a:latin typeface="Arial" pitchFamily="34" charset="0"/>
                <a:cs typeface="Arial" pitchFamily="34" charset="0"/>
              </a:rPr>
            </a:br>
            <a:r>
              <a:rPr lang="it-IT" sz="2000" b="1" dirty="0" smtClean="0">
                <a:latin typeface="Arial" pitchFamily="34" charset="0"/>
                <a:cs typeface="Arial" pitchFamily="34" charset="0"/>
              </a:rPr>
              <a:t>- È </a:t>
            </a:r>
            <a:r>
              <a:rPr lang="it-IT" sz="2000" b="1" dirty="0">
                <a:latin typeface="Arial" pitchFamily="34" charset="0"/>
                <a:cs typeface="Arial" pitchFamily="34" charset="0"/>
              </a:rPr>
              <a:t>ESPRESSA CON VOTO IN DECIMI </a:t>
            </a:r>
            <a:r>
              <a:rPr lang="it-IT" sz="1800" dirty="0" smtClean="0">
                <a:latin typeface="Arial" pitchFamily="34" charset="0"/>
                <a:cs typeface="Arial" pitchFamily="34" charset="0"/>
              </a:rPr>
              <a:t/>
            </a:r>
            <a:br>
              <a:rPr lang="it-IT" sz="1800" dirty="0" smtClean="0">
                <a:latin typeface="Arial" pitchFamily="34" charset="0"/>
                <a:cs typeface="Arial" pitchFamily="34" charset="0"/>
              </a:rPr>
            </a:br>
            <a:r>
              <a:rPr lang="it-IT" sz="1600" b="1" dirty="0"/>
              <a:t/>
            </a:r>
            <a:br>
              <a:rPr lang="it-IT" sz="1600" b="1" dirty="0"/>
            </a:br>
            <a:r>
              <a:rPr lang="it-IT" sz="1600" b="1" dirty="0"/>
              <a:t/>
            </a:r>
            <a:br>
              <a:rPr lang="it-IT" sz="1600" b="1" dirty="0"/>
            </a:br>
            <a:r>
              <a:rPr lang="it-IT" sz="1600" dirty="0"/>
              <a:t/>
            </a:r>
            <a:br>
              <a:rPr lang="it-IT" sz="1600" dirty="0"/>
            </a:br>
            <a:endParaRPr lang="it-IT" sz="1600" dirty="0"/>
          </a:p>
        </p:txBody>
      </p:sp>
      <p:sp>
        <p:nvSpPr>
          <p:cNvPr id="3" name="Segnaposto piè di pagina 2"/>
          <p:cNvSpPr>
            <a:spLocks noGrp="1"/>
          </p:cNvSpPr>
          <p:nvPr>
            <p:ph type="ftr" sz="quarter" idx="11"/>
          </p:nvPr>
        </p:nvSpPr>
        <p:spPr>
          <a:xfrm>
            <a:off x="755576" y="6356350"/>
            <a:ext cx="7848872"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2195736" y="476672"/>
            <a:ext cx="864096"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243512"/>
            <a:ext cx="8136904" cy="4832092"/>
          </a:xfrm>
          <a:prstGeom prst="rect">
            <a:avLst/>
          </a:prstGeom>
        </p:spPr>
        <p:txBody>
          <a:bodyPr wrap="square">
            <a:spAutoFit/>
          </a:bodyPr>
          <a:lstStyle/>
          <a:p>
            <a:pPr algn="just"/>
            <a:r>
              <a:rPr lang="it-IT" sz="2800" b="1" dirty="0" smtClean="0">
                <a:solidFill>
                  <a:srgbClr val="FF0000"/>
                </a:solidFill>
                <a:latin typeface="Arial" pitchFamily="34" charset="0"/>
                <a:cs typeface="Arial" pitchFamily="34" charset="0"/>
              </a:rPr>
              <a:t>ESAME </a:t>
            </a:r>
            <a:r>
              <a:rPr lang="it-IT" sz="2800" b="1" dirty="0" err="1" smtClean="0">
                <a:solidFill>
                  <a:srgbClr val="FF0000"/>
                </a:solidFill>
                <a:latin typeface="Arial" pitchFamily="34" charset="0"/>
                <a:cs typeface="Arial" pitchFamily="34" charset="0"/>
              </a:rPr>
              <a:t>DI</a:t>
            </a:r>
            <a:r>
              <a:rPr lang="it-IT" sz="2800" b="1" dirty="0" smtClean="0">
                <a:solidFill>
                  <a:srgbClr val="FF0000"/>
                </a:solidFill>
                <a:latin typeface="Arial" pitchFamily="34" charset="0"/>
                <a:cs typeface="Arial" pitchFamily="34" charset="0"/>
              </a:rPr>
              <a:t> STATO CONCLUSIVO DEL PRIMO CICLO alunni DVA: </a:t>
            </a:r>
          </a:p>
          <a:p>
            <a:pPr algn="just"/>
            <a:r>
              <a:rPr lang="it-IT" b="1" dirty="0" smtClean="0">
                <a:latin typeface="Arial" pitchFamily="34" charset="0"/>
                <a:cs typeface="Arial" pitchFamily="34" charset="0"/>
              </a:rPr>
              <a:t/>
            </a:r>
            <a:br>
              <a:rPr lang="it-IT" b="1" dirty="0" smtClean="0">
                <a:latin typeface="Arial" pitchFamily="34" charset="0"/>
                <a:cs typeface="Arial" pitchFamily="34" charset="0"/>
              </a:rPr>
            </a:br>
            <a:r>
              <a:rPr lang="it-IT" b="1" dirty="0" smtClean="0">
                <a:latin typeface="Arial" pitchFamily="34" charset="0"/>
                <a:cs typeface="Arial" pitchFamily="34" charset="0"/>
              </a:rPr>
              <a:t>-PREDISPOSIZIONE </a:t>
            </a:r>
            <a:r>
              <a:rPr lang="it-IT" b="1" dirty="0" err="1" smtClean="0">
                <a:latin typeface="Arial" pitchFamily="34" charset="0"/>
                <a:cs typeface="Arial" pitchFamily="34" charset="0"/>
              </a:rPr>
              <a:t>DI</a:t>
            </a:r>
            <a:r>
              <a:rPr lang="it-IT" b="1" dirty="0" smtClean="0">
                <a:latin typeface="Arial" pitchFamily="34" charset="0"/>
                <a:cs typeface="Arial" pitchFamily="34" charset="0"/>
              </a:rPr>
              <a:t> PROVE DIFFERENZIATE CORRISPONDENTI AGLI INSEGNAMENTI IMPARTITI IDONEE A VALUTARE IL PROGRESSO DELL’ALUNNO, SENZA MENZIONE SUL DIPLOMA </a:t>
            </a:r>
            <a:r>
              <a:rPr lang="it-IT" b="1" dirty="0" err="1" smtClean="0">
                <a:latin typeface="Arial" pitchFamily="34" charset="0"/>
                <a:cs typeface="Arial" pitchFamily="34" charset="0"/>
              </a:rPr>
              <a:t>DI</a:t>
            </a:r>
            <a:r>
              <a:rPr lang="it-IT" b="1" dirty="0" smtClean="0">
                <a:latin typeface="Arial" pitchFamily="34" charset="0"/>
                <a:cs typeface="Arial" pitchFamily="34" charset="0"/>
              </a:rPr>
              <a:t> LICENZA </a:t>
            </a:r>
            <a:br>
              <a:rPr lang="it-IT" b="1" dirty="0" smtClean="0">
                <a:latin typeface="Arial" pitchFamily="34" charset="0"/>
                <a:cs typeface="Arial" pitchFamily="34" charset="0"/>
              </a:rPr>
            </a:br>
            <a:r>
              <a:rPr lang="it-IT" b="1" dirty="0" smtClean="0">
                <a:latin typeface="Arial" pitchFamily="34" charset="0"/>
                <a:cs typeface="Arial" pitchFamily="34" charset="0"/>
              </a:rPr>
              <a:t/>
            </a:r>
            <a:br>
              <a:rPr lang="it-IT" b="1" dirty="0" smtClean="0">
                <a:latin typeface="Arial" pitchFamily="34" charset="0"/>
                <a:cs typeface="Arial" pitchFamily="34" charset="0"/>
              </a:rPr>
            </a:br>
            <a:r>
              <a:rPr lang="it-IT" b="1" dirty="0" smtClean="0">
                <a:latin typeface="Arial" pitchFamily="34" charset="0"/>
                <a:cs typeface="Arial" pitchFamily="34" charset="0"/>
              </a:rPr>
              <a:t>-LE PROVE DIFFERENZIATE HANNO UN VALORE EQUIVALENTE A QUELLE ORDINARIE AI FINI DEL SUPERAMENTO DELL’ESAME E DEL CONSEGUIMENTO DEL DIPLOMA </a:t>
            </a:r>
            <a:r>
              <a:rPr lang="it-IT" b="1" dirty="0" err="1" smtClean="0">
                <a:latin typeface="Arial" pitchFamily="34" charset="0"/>
                <a:cs typeface="Arial" pitchFamily="34" charset="0"/>
              </a:rPr>
              <a:t>DI</a:t>
            </a:r>
            <a:r>
              <a:rPr lang="it-IT" b="1" dirty="0" smtClean="0">
                <a:latin typeface="Arial" pitchFamily="34" charset="0"/>
                <a:cs typeface="Arial" pitchFamily="34" charset="0"/>
              </a:rPr>
              <a:t> LICENZA; </a:t>
            </a:r>
            <a:br>
              <a:rPr lang="it-IT" b="1" dirty="0" smtClean="0">
                <a:latin typeface="Arial" pitchFamily="34" charset="0"/>
                <a:cs typeface="Arial" pitchFamily="34" charset="0"/>
              </a:rPr>
            </a:br>
            <a:r>
              <a:rPr lang="it-IT" b="1" dirty="0" smtClean="0">
                <a:latin typeface="Arial" pitchFamily="34" charset="0"/>
                <a:cs typeface="Arial" pitchFamily="34" charset="0"/>
              </a:rPr>
              <a:t/>
            </a:r>
            <a:br>
              <a:rPr lang="it-IT" b="1" dirty="0" smtClean="0">
                <a:latin typeface="Arial" pitchFamily="34" charset="0"/>
                <a:cs typeface="Arial" pitchFamily="34" charset="0"/>
              </a:rPr>
            </a:br>
            <a:r>
              <a:rPr lang="it-IT" b="1" dirty="0" smtClean="0">
                <a:latin typeface="Arial" pitchFamily="34" charset="0"/>
                <a:cs typeface="Arial" pitchFamily="34" charset="0"/>
              </a:rPr>
              <a:t>-POSSIBILITA’ </a:t>
            </a:r>
            <a:r>
              <a:rPr lang="it-IT" b="1" dirty="0" err="1" smtClean="0">
                <a:latin typeface="Arial" pitchFamily="34" charset="0"/>
                <a:cs typeface="Arial" pitchFamily="34" charset="0"/>
              </a:rPr>
              <a:t>DI</a:t>
            </a:r>
            <a:r>
              <a:rPr lang="it-IT" b="1" dirty="0" smtClean="0">
                <a:latin typeface="Arial" pitchFamily="34" charset="0"/>
                <a:cs typeface="Arial" pitchFamily="34" charset="0"/>
              </a:rPr>
              <a:t> USARE ATTREZZATURE TECNICHE E SUSSIDI DIDATTICI SPECIFICI;</a:t>
            </a:r>
          </a:p>
          <a:p>
            <a:pPr algn="just"/>
            <a:r>
              <a:rPr lang="it-IT" b="1" dirty="0" smtClean="0">
                <a:latin typeface="Arial" pitchFamily="34" charset="0"/>
                <a:cs typeface="Arial" pitchFamily="34" charset="0"/>
              </a:rPr>
              <a:t> </a:t>
            </a:r>
            <a:br>
              <a:rPr lang="it-IT" b="1" dirty="0" smtClean="0">
                <a:latin typeface="Arial" pitchFamily="34" charset="0"/>
                <a:cs typeface="Arial" pitchFamily="34" charset="0"/>
              </a:rPr>
            </a:br>
            <a:r>
              <a:rPr lang="it-IT" b="1" dirty="0" smtClean="0">
                <a:latin typeface="Arial" pitchFamily="34" charset="0"/>
                <a:cs typeface="Arial" pitchFamily="34" charset="0"/>
              </a:rPr>
              <a:t>-NEL CASO </a:t>
            </a:r>
            <a:r>
              <a:rPr lang="it-IT" b="1" dirty="0" err="1" smtClean="0">
                <a:latin typeface="Arial" pitchFamily="34" charset="0"/>
                <a:cs typeface="Arial" pitchFamily="34" charset="0"/>
              </a:rPr>
              <a:t>DI</a:t>
            </a:r>
            <a:r>
              <a:rPr lang="it-IT" b="1" dirty="0" smtClean="0">
                <a:latin typeface="Arial" pitchFamily="34" charset="0"/>
                <a:cs typeface="Arial" pitchFamily="34" charset="0"/>
              </a:rPr>
              <a:t> NON CONSEGUIMENTO DELLA LICENZA: RILASCIO ATTESTATO CREDITO FORMATIVO </a:t>
            </a:r>
            <a:endParaRPr lang="it-IT" b="1" dirty="0">
              <a:latin typeface="Arial" pitchFamily="34" charset="0"/>
              <a:cs typeface="Arial" pitchFamily="34" charset="0"/>
            </a:endParaRPr>
          </a:p>
        </p:txBody>
      </p:sp>
      <p:sp>
        <p:nvSpPr>
          <p:cNvPr id="3" name="Segnaposto piè di pagina 2"/>
          <p:cNvSpPr>
            <a:spLocks noGrp="1"/>
          </p:cNvSpPr>
          <p:nvPr>
            <p:ph type="ftr" sz="quarter" idx="11"/>
          </p:nvPr>
        </p:nvSpPr>
        <p:spPr>
          <a:xfrm>
            <a:off x="683568" y="6356350"/>
            <a:ext cx="7920880"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97346"/>
            <a:ext cx="8208912" cy="5586145"/>
          </a:xfrm>
          <a:prstGeom prst="rect">
            <a:avLst/>
          </a:prstGeom>
        </p:spPr>
        <p:txBody>
          <a:bodyPr wrap="square">
            <a:spAutoFit/>
          </a:bodyPr>
          <a:lstStyle/>
          <a:p>
            <a:endParaRPr lang="it-IT" dirty="0"/>
          </a:p>
          <a:p>
            <a:pPr algn="ctr">
              <a:lnSpc>
                <a:spcPct val="150000"/>
              </a:lnSpc>
            </a:pPr>
            <a:r>
              <a:rPr lang="it-IT" sz="2800" b="1" dirty="0" smtClean="0">
                <a:solidFill>
                  <a:srgbClr val="FF0000"/>
                </a:solidFill>
                <a:latin typeface="Arial" pitchFamily="34" charset="0"/>
                <a:cs typeface="Arial" pitchFamily="34" charset="0"/>
              </a:rPr>
              <a:t>DPR </a:t>
            </a:r>
            <a:r>
              <a:rPr lang="it-IT" sz="2800" b="1" dirty="0">
                <a:solidFill>
                  <a:srgbClr val="FF0000"/>
                </a:solidFill>
                <a:latin typeface="Arial" pitchFamily="34" charset="0"/>
                <a:cs typeface="Arial" pitchFamily="34" charset="0"/>
              </a:rPr>
              <a:t>23 luglio 1998, n. 323, art. 6. comma 1 </a:t>
            </a:r>
          </a:p>
          <a:p>
            <a:pPr algn="just">
              <a:lnSpc>
                <a:spcPct val="150000"/>
              </a:lnSpc>
            </a:pPr>
            <a:r>
              <a:rPr lang="it-IT" dirty="0">
                <a:latin typeface="Arial" pitchFamily="34" charset="0"/>
                <a:cs typeface="Arial" pitchFamily="34" charset="0"/>
              </a:rPr>
              <a:t>Ai fini di quanto previsto dall'articolo 16, commi 3 e 4, della </a:t>
            </a:r>
            <a:r>
              <a:rPr lang="it-IT" u="sng" dirty="0">
                <a:latin typeface="Arial" pitchFamily="34" charset="0"/>
                <a:cs typeface="Arial" pitchFamily="34" charset="0"/>
              </a:rPr>
              <a:t>legge</a:t>
            </a:r>
            <a:r>
              <a:rPr lang="it-IT" dirty="0">
                <a:latin typeface="Arial" pitchFamily="34" charset="0"/>
                <a:cs typeface="Arial" pitchFamily="34" charset="0"/>
              </a:rPr>
              <a:t> 3 febbraio </a:t>
            </a:r>
            <a:r>
              <a:rPr lang="it-IT" u="sng" dirty="0">
                <a:latin typeface="Arial" pitchFamily="34" charset="0"/>
                <a:cs typeface="Arial" pitchFamily="34" charset="0"/>
              </a:rPr>
              <a:t>1992, n. 104</a:t>
            </a:r>
            <a:r>
              <a:rPr lang="it-IT" dirty="0">
                <a:latin typeface="Arial" pitchFamily="34" charset="0"/>
                <a:cs typeface="Arial" pitchFamily="34" charset="0"/>
              </a:rPr>
              <a:t>, confluito nell'articolo 318 del testo unico approvato con decreto legislativo 16 aprile 1994, n. </a:t>
            </a:r>
            <a:r>
              <a:rPr lang="it-IT" dirty="0" smtClean="0">
                <a:latin typeface="Arial" pitchFamily="34" charset="0"/>
                <a:cs typeface="Arial" pitchFamily="34" charset="0"/>
              </a:rPr>
              <a:t>297, “ </a:t>
            </a:r>
            <a:r>
              <a:rPr lang="it-IT" i="1" dirty="0">
                <a:solidFill>
                  <a:srgbClr val="FF0000"/>
                </a:solidFill>
                <a:latin typeface="Arial" pitchFamily="34" charset="0"/>
                <a:cs typeface="Arial" pitchFamily="34" charset="0"/>
              </a:rPr>
              <a:t>la commissione d'esame, sulla base della documentazione fornita dal consiglio di classe</a:t>
            </a:r>
            <a:r>
              <a:rPr lang="it-IT" i="1" dirty="0">
                <a:latin typeface="Arial" pitchFamily="34" charset="0"/>
                <a:cs typeface="Arial" pitchFamily="34" charset="0"/>
              </a:rPr>
              <a:t>, relativa alle attività svolte, alle valutazioni effettuate e all'assistenza prevista per l'autonomia e la comunicazione, </a:t>
            </a:r>
            <a:r>
              <a:rPr lang="it-IT" i="1" dirty="0">
                <a:solidFill>
                  <a:srgbClr val="FF0000"/>
                </a:solidFill>
                <a:latin typeface="Arial" pitchFamily="34" charset="0"/>
                <a:cs typeface="Arial" pitchFamily="34" charset="0"/>
              </a:rPr>
              <a:t>predispone prove equipollenti a quelle predisposte per gli altri candidati e che possono consistere nell'utilizzo di mezzi tecnici o modi diversi, ovvero nello sviluppo di contenuti culturali e professionali differenti. In ogni caso le prove equipollenti devono consentire di verificare che il candidato abbia raggiunto una preparazione culturale e professionale idonea per il rilascio del diploma attestante il superamento dell'esame</a:t>
            </a:r>
            <a:r>
              <a:rPr lang="it-IT" i="1" dirty="0" smtClean="0">
                <a:solidFill>
                  <a:srgbClr val="FF0000"/>
                </a:solidFill>
                <a:latin typeface="Arial" pitchFamily="34" charset="0"/>
                <a:cs typeface="Arial" pitchFamily="34" charset="0"/>
              </a:rPr>
              <a:t>.”</a:t>
            </a:r>
            <a:r>
              <a:rPr lang="it-IT" b="1" i="1" dirty="0" smtClean="0">
                <a:solidFill>
                  <a:srgbClr val="FF0000"/>
                </a:solidFill>
                <a:latin typeface="Arial" pitchFamily="34" charset="0"/>
                <a:cs typeface="Arial" pitchFamily="34" charset="0"/>
              </a:rPr>
              <a:t> </a:t>
            </a:r>
            <a:endParaRPr lang="it-IT" i="1" dirty="0">
              <a:solidFill>
                <a:srgbClr val="FF0000"/>
              </a:solidFill>
              <a:latin typeface="Arial" pitchFamily="34" charset="0"/>
              <a:cs typeface="Arial" pitchFamily="34" charset="0"/>
            </a:endParaRPr>
          </a:p>
        </p:txBody>
      </p:sp>
      <p:sp>
        <p:nvSpPr>
          <p:cNvPr id="3" name="Segnaposto piè di pagina 2"/>
          <p:cNvSpPr>
            <a:spLocks noGrp="1"/>
          </p:cNvSpPr>
          <p:nvPr>
            <p:ph type="ftr" sz="quarter" idx="11"/>
          </p:nvPr>
        </p:nvSpPr>
        <p:spPr>
          <a:xfrm>
            <a:off x="683568" y="6356350"/>
            <a:ext cx="7992888"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188640"/>
            <a:ext cx="8229600" cy="5472608"/>
          </a:xfrm>
        </p:spPr>
        <p:txBody>
          <a:bodyPr>
            <a:noAutofit/>
          </a:bodyPr>
          <a:lstStyle/>
          <a:p>
            <a:r>
              <a:rPr lang="it-IT" sz="2800" dirty="0" smtClean="0"/>
              <a:t/>
            </a:r>
            <a:br>
              <a:rPr lang="it-IT" sz="2800" dirty="0" smtClean="0"/>
            </a:br>
            <a:r>
              <a:rPr lang="it-IT" sz="2800" dirty="0" smtClean="0"/>
              <a:t/>
            </a:r>
            <a:br>
              <a:rPr lang="it-IT" sz="2800" dirty="0" smtClean="0"/>
            </a:br>
            <a:r>
              <a:rPr lang="it-IT" sz="2800" dirty="0" smtClean="0"/>
              <a:t>Nel </a:t>
            </a:r>
            <a:r>
              <a:rPr lang="it-IT" sz="2800" b="1" dirty="0" smtClean="0">
                <a:solidFill>
                  <a:srgbClr val="00B050"/>
                </a:solidFill>
              </a:rPr>
              <a:t>primo ciclo </a:t>
            </a:r>
            <a:r>
              <a:rPr lang="it-IT" sz="2800" dirty="0" smtClean="0"/>
              <a:t>la </a:t>
            </a:r>
            <a:r>
              <a:rPr lang="it-IT" sz="2800" dirty="0" smtClean="0">
                <a:solidFill>
                  <a:srgbClr val="FF0000"/>
                </a:solidFill>
              </a:rPr>
              <a:t>valutazione</a:t>
            </a:r>
            <a:r>
              <a:rPr lang="it-IT" sz="2800" dirty="0" smtClean="0"/>
              <a:t> deve verificare </a:t>
            </a:r>
            <a:br>
              <a:rPr lang="it-IT" sz="2800" dirty="0" smtClean="0"/>
            </a:br>
            <a:r>
              <a:rPr lang="it-IT" sz="2800" i="1" dirty="0" smtClean="0"/>
              <a:t>“il progresso dell’allievo in rapporto alle sue potenzialità e ai livelli di apprendimento iniziale”</a:t>
            </a:r>
            <a:br>
              <a:rPr lang="it-IT" sz="2800" i="1" dirty="0" smtClean="0"/>
            </a:br>
            <a:r>
              <a:rPr lang="it-IT" sz="2800" i="1" dirty="0" smtClean="0"/>
              <a:t> </a:t>
            </a:r>
            <a:r>
              <a:rPr lang="it-IT" sz="2800" b="1" dirty="0" smtClean="0"/>
              <a:t>( L. 104/1992 art 16, c. 2)</a:t>
            </a:r>
            <a:r>
              <a:rPr lang="it-IT" sz="2800" dirty="0" smtClean="0"/>
              <a:t/>
            </a:r>
            <a:br>
              <a:rPr lang="it-IT" sz="2800" dirty="0" smtClean="0"/>
            </a:br>
            <a:r>
              <a:rPr lang="it-IT" sz="2800" dirty="0" smtClean="0"/>
              <a:t/>
            </a:r>
            <a:br>
              <a:rPr lang="it-IT" sz="2800" dirty="0" smtClean="0"/>
            </a:br>
            <a:r>
              <a:rPr lang="it-IT" sz="2800" dirty="0" smtClean="0"/>
              <a:t>Pertanto il </a:t>
            </a:r>
            <a:r>
              <a:rPr lang="it-IT" sz="2800" dirty="0" smtClean="0">
                <a:solidFill>
                  <a:srgbClr val="FF0000"/>
                </a:solidFill>
              </a:rPr>
              <a:t>PEI</a:t>
            </a:r>
            <a:r>
              <a:rPr lang="it-IT" sz="2800" dirty="0" smtClean="0"/>
              <a:t> può contenere degli </a:t>
            </a:r>
            <a:r>
              <a:rPr lang="it-IT" sz="2800" dirty="0" smtClean="0">
                <a:solidFill>
                  <a:srgbClr val="FF0000"/>
                </a:solidFill>
              </a:rPr>
              <a:t>obiettivi didattici personalizzati anche diversi da quelli della classe di appartenenza</a:t>
            </a:r>
            <a:r>
              <a:rPr lang="it-IT" sz="2800" dirty="0" smtClean="0"/>
              <a:t> e la valutazione potrà essere effettuata anche con </a:t>
            </a:r>
            <a:r>
              <a:rPr lang="it-IT" sz="2800" dirty="0" smtClean="0">
                <a:solidFill>
                  <a:srgbClr val="FF0000"/>
                </a:solidFill>
              </a:rPr>
              <a:t>“prove differenziate </a:t>
            </a:r>
            <a:r>
              <a:rPr lang="it-IT" sz="2800" dirty="0" smtClean="0"/>
              <a:t>in linea con gli interventi </a:t>
            </a:r>
            <a:r>
              <a:rPr lang="it-IT" sz="2800" dirty="0" err="1" smtClean="0"/>
              <a:t>educativo-didattici</a:t>
            </a:r>
            <a:r>
              <a:rPr lang="it-IT" sz="2800" dirty="0" smtClean="0"/>
              <a:t> attuati </a:t>
            </a:r>
            <a:br>
              <a:rPr lang="it-IT" sz="2800" dirty="0" smtClean="0"/>
            </a:br>
            <a:r>
              <a:rPr lang="it-IT" sz="2800" b="1" dirty="0" smtClean="0"/>
              <a:t>( O.M. n. 90/2001 art. 11, c. 11) </a:t>
            </a:r>
            <a:r>
              <a:rPr lang="it-IT" sz="2800" dirty="0" smtClean="0"/>
              <a:t/>
            </a:r>
            <a:br>
              <a:rPr lang="it-IT" sz="2800" dirty="0" smtClean="0"/>
            </a:br>
            <a:r>
              <a:rPr lang="it-IT" sz="2800" dirty="0" smtClean="0"/>
              <a:t>e idonee a valutare il raggiungimento di tali obiettivi personalizzati.</a:t>
            </a:r>
            <a:endParaRPr lang="it-IT" sz="2800" dirty="0"/>
          </a:p>
        </p:txBody>
      </p:sp>
      <p:sp>
        <p:nvSpPr>
          <p:cNvPr id="2" name="Segnaposto piè di pagina 1"/>
          <p:cNvSpPr>
            <a:spLocks noGrp="1"/>
          </p:cNvSpPr>
          <p:nvPr>
            <p:ph type="ftr" sz="quarter" idx="11"/>
          </p:nvPr>
        </p:nvSpPr>
        <p:spPr>
          <a:xfrm>
            <a:off x="395536" y="6356350"/>
            <a:ext cx="8352928"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5" name="Picture 2"/>
          <p:cNvPicPr>
            <a:picLocks noChangeAspect="1" noChangeArrowheads="1"/>
          </p:cNvPicPr>
          <p:nvPr/>
        </p:nvPicPr>
        <p:blipFill>
          <a:blip r:embed="rId2" cstate="print"/>
          <a:srcRect/>
          <a:stretch>
            <a:fillRect/>
          </a:stretch>
        </p:blipFill>
        <p:spPr bwMode="auto">
          <a:xfrm>
            <a:off x="251520" y="548680"/>
            <a:ext cx="864096"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0"/>
            <a:ext cx="8229600" cy="6309320"/>
          </a:xfrm>
        </p:spPr>
        <p:txBody>
          <a:bodyPr>
            <a:normAutofit fontScale="90000"/>
          </a:bodyPr>
          <a:lstStyle/>
          <a:p>
            <a:r>
              <a:rPr lang="it-IT" sz="3100" b="1" dirty="0" smtClean="0">
                <a:solidFill>
                  <a:srgbClr val="FF0000"/>
                </a:solidFill>
              </a:rPr>
              <a:t/>
            </a:r>
            <a:br>
              <a:rPr lang="it-IT" sz="3100" b="1" dirty="0" smtClean="0">
                <a:solidFill>
                  <a:srgbClr val="FF0000"/>
                </a:solidFill>
              </a:rPr>
            </a:br>
            <a:r>
              <a:rPr lang="it-IT" sz="3100" b="1" dirty="0" smtClean="0">
                <a:solidFill>
                  <a:srgbClr val="FF0000"/>
                </a:solidFill>
              </a:rPr>
              <a:t/>
            </a:r>
            <a:br>
              <a:rPr lang="it-IT" sz="3100" b="1" dirty="0" smtClean="0">
                <a:solidFill>
                  <a:srgbClr val="FF0000"/>
                </a:solidFill>
              </a:rPr>
            </a:br>
            <a:r>
              <a:rPr lang="it-IT" sz="3100" b="1" dirty="0" smtClean="0">
                <a:solidFill>
                  <a:srgbClr val="FF0000"/>
                </a:solidFill>
              </a:rPr>
              <a:t>CERTIFICAZIONE DELLE COMPETENZE </a:t>
            </a:r>
            <a:r>
              <a:rPr lang="it-IT" sz="2000" b="1" dirty="0" smtClean="0"/>
              <a:t/>
            </a:r>
            <a:br>
              <a:rPr lang="it-IT" sz="2000" b="1" dirty="0" smtClean="0"/>
            </a:br>
            <a:r>
              <a:rPr lang="it-IT" sz="2000" b="1" dirty="0" smtClean="0"/>
              <a:t>Nota </a:t>
            </a:r>
            <a:r>
              <a:rPr lang="it-IT" sz="2000" b="1" dirty="0" err="1" smtClean="0"/>
              <a:t>prot</a:t>
            </a:r>
            <a:r>
              <a:rPr lang="it-IT" sz="2000" b="1" dirty="0" smtClean="0"/>
              <a:t>. n. 2000 del 23 febbraio 2017</a:t>
            </a:r>
            <a:r>
              <a:rPr lang="it-IT" sz="1600" dirty="0" smtClean="0"/>
              <a:t/>
            </a:r>
            <a:br>
              <a:rPr lang="it-IT" sz="1600" dirty="0" smtClean="0"/>
            </a:br>
            <a:r>
              <a:rPr lang="it-IT" sz="1600" dirty="0" smtClean="0"/>
              <a:t>(estende la sperimentazione anche all’</a:t>
            </a:r>
            <a:r>
              <a:rPr lang="it-IT" sz="1600" dirty="0" err="1" smtClean="0"/>
              <a:t>a.s.</a:t>
            </a:r>
            <a:r>
              <a:rPr lang="it-IT" sz="1600" dirty="0" smtClean="0"/>
              <a:t> 2016/2017</a:t>
            </a:r>
            <a:br>
              <a:rPr lang="it-IT" sz="1600" dirty="0" smtClean="0"/>
            </a:br>
            <a:r>
              <a:rPr lang="it-IT" sz="1600" dirty="0" smtClean="0"/>
              <a:t>e  propone un modello sperimentale con alcune modifiche)</a:t>
            </a:r>
            <a:br>
              <a:rPr lang="it-IT" sz="1600" dirty="0" smtClean="0"/>
            </a:br>
            <a:r>
              <a:rPr lang="it-IT" sz="1600" dirty="0" smtClean="0"/>
              <a:t/>
            </a:r>
            <a:br>
              <a:rPr lang="it-IT" sz="1600" dirty="0" smtClean="0"/>
            </a:br>
            <a:r>
              <a:rPr lang="it-IT" sz="2800" dirty="0" smtClean="0"/>
              <a:t>“</a:t>
            </a:r>
            <a:r>
              <a:rPr lang="it-IT" sz="2800" i="1" dirty="0" smtClean="0"/>
              <a:t>La certificazione delle competenze, che accompagna il documento di valutazione degli apprendimenti e del comportamento degli alunni rappresenta un atto educativo legato ad un processo di lunga durata e aggiunge informazioni utili in senso qualitativo in quanto descrive i risultati del processo formativo, quinquennale  e </a:t>
            </a:r>
            <a:r>
              <a:rPr lang="it-IT" sz="2800" i="1" dirty="0" err="1" smtClean="0"/>
              <a:t>triennale…</a:t>
            </a:r>
            <a:r>
              <a:rPr lang="it-IT" sz="2800" i="1" dirty="0" smtClean="0"/>
              <a:t>.”</a:t>
            </a:r>
            <a:r>
              <a:rPr lang="it-IT" sz="1400" i="1" dirty="0" smtClean="0"/>
              <a:t/>
            </a:r>
            <a:br>
              <a:rPr lang="it-IT" sz="1400" i="1" dirty="0" smtClean="0"/>
            </a:br>
            <a:r>
              <a:rPr lang="it-IT" sz="1400" i="1" dirty="0" smtClean="0"/>
              <a:t/>
            </a:r>
            <a:br>
              <a:rPr lang="it-IT" sz="1400" i="1" dirty="0" smtClean="0"/>
            </a:br>
            <a:r>
              <a:rPr lang="it-IT" sz="2700" b="1" i="1" dirty="0" smtClean="0">
                <a:solidFill>
                  <a:srgbClr val="FF0000"/>
                </a:solidFill>
              </a:rPr>
              <a:t>IL MODELLO NAZIONALE, PER GLI ALUNNI CON DISABILITA’ CERTIFICATA VIENE COMPILATO , CON OPPORTUNI ADEGUAMENTI, PER RENDERLO COERENTE CON GLI OBIETTIVI PREVISTI DAL PEI.</a:t>
            </a:r>
            <a:r>
              <a:rPr lang="it-IT" sz="2400" b="1" i="1" dirty="0" smtClean="0"/>
              <a:t/>
            </a:r>
            <a:br>
              <a:rPr lang="it-IT" sz="2400" b="1" i="1" dirty="0" smtClean="0"/>
            </a:br>
            <a:r>
              <a:rPr lang="it-IT" sz="2400" b="1" i="1" dirty="0" smtClean="0"/>
              <a:t/>
            </a:r>
            <a:br>
              <a:rPr lang="it-IT" sz="2400" b="1" i="1" dirty="0" smtClean="0"/>
            </a:br>
            <a:r>
              <a:rPr lang="it-IT" sz="2400" dirty="0" smtClean="0"/>
              <a:t/>
            </a:r>
            <a:br>
              <a:rPr lang="it-IT" sz="2400" dirty="0" smtClean="0"/>
            </a:br>
            <a:endParaRPr lang="it-IT" sz="2400" dirty="0"/>
          </a:p>
        </p:txBody>
      </p:sp>
      <p:sp>
        <p:nvSpPr>
          <p:cNvPr id="3" name="Segnaposto piè di pagina 2"/>
          <p:cNvSpPr>
            <a:spLocks noGrp="1"/>
          </p:cNvSpPr>
          <p:nvPr>
            <p:ph type="ftr" sz="quarter" idx="11"/>
          </p:nvPr>
        </p:nvSpPr>
        <p:spPr>
          <a:xfrm>
            <a:off x="467544" y="6356350"/>
            <a:ext cx="8280920"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5" name="Picture 2"/>
          <p:cNvPicPr>
            <a:picLocks noChangeAspect="1" noChangeArrowheads="1"/>
          </p:cNvPicPr>
          <p:nvPr/>
        </p:nvPicPr>
        <p:blipFill>
          <a:blip r:embed="rId2" cstate="print"/>
          <a:srcRect/>
          <a:stretch>
            <a:fillRect/>
          </a:stretch>
        </p:blipFill>
        <p:spPr bwMode="auto">
          <a:xfrm>
            <a:off x="611560" y="620688"/>
            <a:ext cx="936104"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332656"/>
            <a:ext cx="8136904" cy="7109639"/>
          </a:xfrm>
          <a:prstGeom prst="rect">
            <a:avLst/>
          </a:prstGeom>
        </p:spPr>
        <p:txBody>
          <a:bodyPr wrap="square">
            <a:spAutoFit/>
          </a:bodyPr>
          <a:lstStyle/>
          <a:p>
            <a:endParaRPr lang="it-IT" dirty="0"/>
          </a:p>
          <a:p>
            <a:pPr algn="ctr"/>
            <a:r>
              <a:rPr lang="it-IT" sz="2800" b="1" dirty="0" smtClean="0">
                <a:solidFill>
                  <a:srgbClr val="FF0000"/>
                </a:solidFill>
                <a:latin typeface="Arial" pitchFamily="34" charset="0"/>
                <a:cs typeface="Arial" pitchFamily="34" charset="0"/>
              </a:rPr>
              <a:t>LA VALUTAZIONE </a:t>
            </a:r>
          </a:p>
          <a:p>
            <a:pPr algn="ctr"/>
            <a:r>
              <a:rPr lang="it-IT" b="1" dirty="0" smtClean="0">
                <a:solidFill>
                  <a:srgbClr val="FF0000"/>
                </a:solidFill>
                <a:latin typeface="Arial" pitchFamily="34" charset="0"/>
                <a:cs typeface="Arial" pitchFamily="34" charset="0"/>
              </a:rPr>
              <a:t>ALUNNI </a:t>
            </a:r>
            <a:r>
              <a:rPr lang="it-IT" b="1" dirty="0">
                <a:solidFill>
                  <a:srgbClr val="FF0000"/>
                </a:solidFill>
                <a:latin typeface="Arial" pitchFamily="34" charset="0"/>
                <a:cs typeface="Arial" pitchFamily="34" charset="0"/>
              </a:rPr>
              <a:t>CON DSA </a:t>
            </a:r>
            <a:r>
              <a:rPr lang="it-IT" b="1" dirty="0" smtClean="0">
                <a:solidFill>
                  <a:srgbClr val="FF0000"/>
                </a:solidFill>
                <a:latin typeface="Arial" pitchFamily="34" charset="0"/>
                <a:cs typeface="Arial" pitchFamily="34" charset="0"/>
              </a:rPr>
              <a:t> </a:t>
            </a:r>
          </a:p>
          <a:p>
            <a:pPr algn="just"/>
            <a:endParaRPr lang="it-IT" b="1" dirty="0">
              <a:solidFill>
                <a:srgbClr val="FF0000"/>
              </a:solidFill>
              <a:latin typeface="Arial" pitchFamily="34" charset="0"/>
              <a:cs typeface="Arial" pitchFamily="34" charset="0"/>
            </a:endParaRPr>
          </a:p>
          <a:p>
            <a:pPr algn="ctr">
              <a:lnSpc>
                <a:spcPct val="150000"/>
              </a:lnSpc>
            </a:pPr>
            <a:r>
              <a:rPr lang="it-IT" sz="1600" b="1" dirty="0" smtClean="0">
                <a:solidFill>
                  <a:srgbClr val="00B050"/>
                </a:solidFill>
                <a:latin typeface="Arial" pitchFamily="34" charset="0"/>
                <a:cs typeface="Arial" pitchFamily="34" charset="0"/>
              </a:rPr>
              <a:t>DPR 122/2009 art. 10, c. 1</a:t>
            </a:r>
          </a:p>
          <a:p>
            <a:pPr algn="just"/>
            <a:r>
              <a:rPr lang="it-IT" sz="1600" b="1" dirty="0" smtClean="0">
                <a:latin typeface="Arial" pitchFamily="34" charset="0"/>
                <a:cs typeface="Arial" pitchFamily="34" charset="0"/>
              </a:rPr>
              <a:t>“</a:t>
            </a:r>
            <a:r>
              <a:rPr lang="it-IT" sz="1600" b="1" dirty="0" err="1" smtClean="0">
                <a:latin typeface="Arial" pitchFamily="34" charset="0"/>
                <a:cs typeface="Arial" pitchFamily="34" charset="0"/>
              </a:rPr>
              <a:t>…</a:t>
            </a:r>
            <a:r>
              <a:rPr lang="it-IT" sz="1600" i="1" dirty="0" err="1" smtClean="0">
                <a:latin typeface="Arial" pitchFamily="34" charset="0"/>
                <a:cs typeface="Arial" pitchFamily="34" charset="0"/>
              </a:rPr>
              <a:t>Per</a:t>
            </a:r>
            <a:r>
              <a:rPr lang="it-IT" sz="1600" i="1" dirty="0" smtClean="0">
                <a:latin typeface="Arial" pitchFamily="34" charset="0"/>
                <a:cs typeface="Arial" pitchFamily="34" charset="0"/>
              </a:rPr>
              <a:t> gli alunni DSA la valutazione e la verifica degli apprendimenti </a:t>
            </a:r>
            <a:r>
              <a:rPr lang="it-IT" sz="1600" i="1" dirty="0" smtClean="0">
                <a:solidFill>
                  <a:srgbClr val="FF0000"/>
                </a:solidFill>
                <a:latin typeface="Arial" pitchFamily="34" charset="0"/>
                <a:cs typeface="Arial" pitchFamily="34" charset="0"/>
              </a:rPr>
              <a:t>devono tenere conto delle specifiche situazioni soggettive</a:t>
            </a:r>
            <a:r>
              <a:rPr lang="it-IT" sz="1600" i="1" dirty="0" smtClean="0">
                <a:latin typeface="Arial" pitchFamily="34" charset="0"/>
                <a:cs typeface="Arial" pitchFamily="34" charset="0"/>
              </a:rPr>
              <a:t> di tali alunni; a tal fine, nello svolgimento delle attività didattiche e delle prove d’esame, </a:t>
            </a:r>
            <a:r>
              <a:rPr lang="it-IT" sz="1600" i="1" dirty="0" smtClean="0">
                <a:solidFill>
                  <a:srgbClr val="FF0000"/>
                </a:solidFill>
                <a:latin typeface="Arial" pitchFamily="34" charset="0"/>
                <a:cs typeface="Arial" pitchFamily="34" charset="0"/>
              </a:rPr>
              <a:t>sono adottati</a:t>
            </a:r>
            <a:r>
              <a:rPr lang="it-IT" sz="1600" i="1" dirty="0" smtClean="0">
                <a:latin typeface="Arial" pitchFamily="34" charset="0"/>
                <a:cs typeface="Arial" pitchFamily="34" charset="0"/>
              </a:rPr>
              <a:t>, nell’ambito delle risorse finanziarie disponibili a legislazione vigente, </a:t>
            </a:r>
            <a:r>
              <a:rPr lang="it-IT" sz="1600" i="1" dirty="0" smtClean="0">
                <a:solidFill>
                  <a:srgbClr val="FF0000"/>
                </a:solidFill>
                <a:latin typeface="Arial" pitchFamily="34" charset="0"/>
                <a:cs typeface="Arial" pitchFamily="34" charset="0"/>
              </a:rPr>
              <a:t>gli strumenti </a:t>
            </a:r>
            <a:r>
              <a:rPr lang="it-IT" sz="1600" i="1" dirty="0" err="1" smtClean="0">
                <a:solidFill>
                  <a:srgbClr val="FF0000"/>
                </a:solidFill>
                <a:latin typeface="Arial" pitchFamily="34" charset="0"/>
                <a:cs typeface="Arial" pitchFamily="34" charset="0"/>
              </a:rPr>
              <a:t>metodologico-didattici</a:t>
            </a:r>
            <a:r>
              <a:rPr lang="it-IT" sz="1600" i="1" dirty="0" smtClean="0">
                <a:solidFill>
                  <a:srgbClr val="FF0000"/>
                </a:solidFill>
                <a:latin typeface="Arial" pitchFamily="34" charset="0"/>
                <a:cs typeface="Arial" pitchFamily="34" charset="0"/>
              </a:rPr>
              <a:t> compensativi e dispensativi ritenuti più idonei”</a:t>
            </a:r>
          </a:p>
          <a:p>
            <a:pPr algn="ctr">
              <a:lnSpc>
                <a:spcPct val="150000"/>
              </a:lnSpc>
            </a:pPr>
            <a:endParaRPr lang="it-IT" sz="1600" b="1" dirty="0" smtClean="0">
              <a:solidFill>
                <a:srgbClr val="00B050"/>
              </a:solidFill>
              <a:latin typeface="Arial" pitchFamily="34" charset="0"/>
              <a:cs typeface="Arial" pitchFamily="34" charset="0"/>
            </a:endParaRPr>
          </a:p>
          <a:p>
            <a:pPr algn="ctr">
              <a:lnSpc>
                <a:spcPct val="150000"/>
              </a:lnSpc>
            </a:pPr>
            <a:r>
              <a:rPr lang="it-IT" sz="1600" b="1" dirty="0" smtClean="0">
                <a:solidFill>
                  <a:srgbClr val="00B050"/>
                </a:solidFill>
                <a:latin typeface="Arial" pitchFamily="34" charset="0"/>
                <a:cs typeface="Arial" pitchFamily="34" charset="0"/>
              </a:rPr>
              <a:t>DM 12 luglio 2011</a:t>
            </a:r>
          </a:p>
          <a:p>
            <a:pPr algn="just">
              <a:lnSpc>
                <a:spcPct val="150000"/>
              </a:lnSpc>
            </a:pPr>
            <a:r>
              <a:rPr lang="it-IT" sz="1600" b="1" dirty="0" smtClean="0">
                <a:latin typeface="Arial" pitchFamily="34" charset="0"/>
                <a:cs typeface="Arial" pitchFamily="34" charset="0"/>
              </a:rPr>
              <a:t>Le </a:t>
            </a:r>
            <a:r>
              <a:rPr lang="it-IT" sz="1600" b="1" dirty="0">
                <a:latin typeface="Arial" pitchFamily="34" charset="0"/>
                <a:cs typeface="Arial" pitchFamily="34" charset="0"/>
              </a:rPr>
              <a:t>Istituzioni scolastiche adottano </a:t>
            </a:r>
            <a:r>
              <a:rPr lang="it-IT" sz="1600" b="1" dirty="0">
                <a:solidFill>
                  <a:srgbClr val="FF0000"/>
                </a:solidFill>
                <a:latin typeface="Arial" pitchFamily="34" charset="0"/>
                <a:cs typeface="Arial" pitchFamily="34" charset="0"/>
              </a:rPr>
              <a:t>modalità valutative </a:t>
            </a:r>
            <a:r>
              <a:rPr lang="it-IT" sz="1600" b="1" u="sng" dirty="0">
                <a:latin typeface="Arial" pitchFamily="34" charset="0"/>
                <a:cs typeface="Arial" pitchFamily="34" charset="0"/>
              </a:rPr>
              <a:t>che consentono </a:t>
            </a:r>
            <a:r>
              <a:rPr lang="it-IT" sz="1600" b="1" dirty="0">
                <a:latin typeface="Arial" pitchFamily="34" charset="0"/>
                <a:cs typeface="Arial" pitchFamily="34" charset="0"/>
              </a:rPr>
              <a:t>all’alunno o allo studente con DSA di </a:t>
            </a:r>
            <a:r>
              <a:rPr lang="it-IT" sz="1600" b="1" u="sng" dirty="0">
                <a:latin typeface="Arial" pitchFamily="34" charset="0"/>
                <a:cs typeface="Arial" pitchFamily="34" charset="0"/>
              </a:rPr>
              <a:t>dimostrare effettivamente il livello di apprendimento raggiunto</a:t>
            </a:r>
            <a:r>
              <a:rPr lang="it-IT" sz="1600" b="1" dirty="0">
                <a:latin typeface="Arial" pitchFamily="34" charset="0"/>
                <a:cs typeface="Arial" pitchFamily="34" charset="0"/>
              </a:rPr>
              <a:t>, </a:t>
            </a:r>
            <a:r>
              <a:rPr lang="it-IT" sz="1600" b="1" dirty="0">
                <a:solidFill>
                  <a:srgbClr val="FF0000"/>
                </a:solidFill>
                <a:latin typeface="Arial" pitchFamily="34" charset="0"/>
                <a:cs typeface="Arial" pitchFamily="34" charset="0"/>
              </a:rPr>
              <a:t>mediante l’applicazione di misure che determinino le condizioni ottimali per l’espletamento della prestazione da valutare </a:t>
            </a:r>
            <a:r>
              <a:rPr lang="it-IT" sz="1600" b="1" dirty="0">
                <a:latin typeface="Arial" pitchFamily="34" charset="0"/>
                <a:cs typeface="Arial" pitchFamily="34" charset="0"/>
              </a:rPr>
              <a:t>- relativamente ai tempi di effettuazione e alle modalità di strutturazione delle prove - </a:t>
            </a:r>
            <a:r>
              <a:rPr lang="it-IT" sz="1600" b="1" dirty="0">
                <a:solidFill>
                  <a:srgbClr val="FF0000"/>
                </a:solidFill>
                <a:latin typeface="Arial" pitchFamily="34" charset="0"/>
                <a:cs typeface="Arial" pitchFamily="34" charset="0"/>
              </a:rPr>
              <a:t>riservando particolare attenzione alla padronanza dei contenuti disciplinari, a prescindere dagli aspetti legati all’abilità deficitaria. </a:t>
            </a:r>
          </a:p>
          <a:p>
            <a:pPr algn="just">
              <a:lnSpc>
                <a:spcPct val="150000"/>
              </a:lnSpc>
            </a:pPr>
            <a:endParaRPr lang="it-IT" b="1" dirty="0" smtClean="0">
              <a:latin typeface="Arial" pitchFamily="34" charset="0"/>
              <a:cs typeface="Arial" pitchFamily="34" charset="0"/>
            </a:endParaRPr>
          </a:p>
          <a:p>
            <a:pPr algn="just">
              <a:lnSpc>
                <a:spcPct val="150000"/>
              </a:lnSpc>
            </a:pPr>
            <a:endParaRPr lang="it-IT" dirty="0">
              <a:latin typeface="Arial" pitchFamily="34" charset="0"/>
              <a:cs typeface="Arial" pitchFamily="34" charset="0"/>
            </a:endParaRPr>
          </a:p>
        </p:txBody>
      </p:sp>
      <p:sp>
        <p:nvSpPr>
          <p:cNvPr id="3" name="Segnaposto piè di pagina 2"/>
          <p:cNvSpPr>
            <a:spLocks noGrp="1"/>
          </p:cNvSpPr>
          <p:nvPr>
            <p:ph type="ftr" sz="quarter" idx="11"/>
          </p:nvPr>
        </p:nvSpPr>
        <p:spPr>
          <a:xfrm>
            <a:off x="971600" y="6356350"/>
            <a:ext cx="7560840"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1331640" y="620688"/>
            <a:ext cx="1008112"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539552" y="6356350"/>
            <a:ext cx="7920880"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
        <p:nvSpPr>
          <p:cNvPr id="3" name="Rettangolo 2"/>
          <p:cNvSpPr/>
          <p:nvPr/>
        </p:nvSpPr>
        <p:spPr>
          <a:xfrm>
            <a:off x="611560" y="1988840"/>
            <a:ext cx="7776864" cy="4247317"/>
          </a:xfrm>
          <a:prstGeom prst="rect">
            <a:avLst/>
          </a:prstGeom>
        </p:spPr>
        <p:txBody>
          <a:bodyPr wrap="square">
            <a:spAutoFit/>
          </a:bodyPr>
          <a:lstStyle/>
          <a:p>
            <a:pPr fontAlgn="base"/>
            <a:endParaRPr lang="it-IT" dirty="0" smtClean="0"/>
          </a:p>
          <a:p>
            <a:pPr fontAlgn="base"/>
            <a:endParaRPr lang="it-IT" dirty="0" smtClean="0"/>
          </a:p>
          <a:p>
            <a:pPr fontAlgn="base"/>
            <a:endParaRPr lang="it-IT" dirty="0" smtClean="0"/>
          </a:p>
          <a:p>
            <a:pPr algn="just" fontAlgn="base">
              <a:lnSpc>
                <a:spcPct val="200000"/>
              </a:lnSpc>
            </a:pPr>
            <a:r>
              <a:rPr lang="it-IT" b="1" dirty="0" smtClean="0">
                <a:latin typeface="Arial" pitchFamily="34" charset="0"/>
                <a:cs typeface="Arial" pitchFamily="34" charset="0"/>
              </a:rPr>
              <a:t>L'articolo 5 comma 2 lettera c),  in relazione alle lingue straniere, prevede:</a:t>
            </a:r>
          </a:p>
          <a:p>
            <a:pPr algn="just" fontAlgn="base">
              <a:lnSpc>
                <a:spcPct val="200000"/>
              </a:lnSpc>
            </a:pPr>
            <a:r>
              <a:rPr lang="it-IT" i="1" dirty="0" err="1" smtClean="0">
                <a:solidFill>
                  <a:srgbClr val="FF0000"/>
                </a:solidFill>
                <a:latin typeface="Arial" pitchFamily="34" charset="0"/>
                <a:cs typeface="Arial" pitchFamily="34" charset="0"/>
              </a:rPr>
              <a:t>…per</a:t>
            </a:r>
            <a:r>
              <a:rPr lang="it-IT" i="1" dirty="0" smtClean="0">
                <a:solidFill>
                  <a:srgbClr val="FF0000"/>
                </a:solidFill>
                <a:latin typeface="Arial" pitchFamily="34" charset="0"/>
                <a:cs typeface="Arial" pitchFamily="34" charset="0"/>
              </a:rPr>
              <a:t> l'insegnamento delle lingue straniere, l'uso di strumenti compensativi che </a:t>
            </a:r>
            <a:r>
              <a:rPr lang="it-IT" i="1" u="sng" dirty="0" smtClean="0">
                <a:solidFill>
                  <a:srgbClr val="FF0000"/>
                </a:solidFill>
                <a:latin typeface="Arial" pitchFamily="34" charset="0"/>
                <a:cs typeface="Arial" pitchFamily="34" charset="0"/>
              </a:rPr>
              <a:t>favoriscano la comunicazione verbale </a:t>
            </a:r>
            <a:r>
              <a:rPr lang="it-IT" i="1" dirty="0" smtClean="0">
                <a:solidFill>
                  <a:srgbClr val="FF0000"/>
                </a:solidFill>
                <a:latin typeface="Arial" pitchFamily="34" charset="0"/>
                <a:cs typeface="Arial" pitchFamily="34" charset="0"/>
              </a:rPr>
              <a:t>e che assicurino ritmi graduali di apprendimento, prevedendo anche, ove risulti utile, la possibilità </a:t>
            </a:r>
            <a:r>
              <a:rPr lang="it-IT" i="1" u="sng" dirty="0" smtClean="0">
                <a:solidFill>
                  <a:srgbClr val="FF0000"/>
                </a:solidFill>
                <a:latin typeface="Arial" pitchFamily="34" charset="0"/>
                <a:cs typeface="Arial" pitchFamily="34" charset="0"/>
              </a:rPr>
              <a:t>dell'esonero.</a:t>
            </a:r>
            <a:endParaRPr lang="it-IT" u="sng" dirty="0">
              <a:solidFill>
                <a:srgbClr val="FF0000"/>
              </a:solidFill>
              <a:latin typeface="Arial" pitchFamily="34" charset="0"/>
              <a:cs typeface="Arial" pitchFamily="34" charset="0"/>
            </a:endParaRPr>
          </a:p>
        </p:txBody>
      </p:sp>
      <p:sp>
        <p:nvSpPr>
          <p:cNvPr id="4" name="Rettangolo 3"/>
          <p:cNvSpPr/>
          <p:nvPr/>
        </p:nvSpPr>
        <p:spPr>
          <a:xfrm>
            <a:off x="611560" y="908720"/>
            <a:ext cx="7632848" cy="1982722"/>
          </a:xfrm>
          <a:prstGeom prst="rect">
            <a:avLst/>
          </a:prstGeom>
        </p:spPr>
        <p:txBody>
          <a:bodyPr wrap="square">
            <a:spAutoFit/>
          </a:bodyPr>
          <a:lstStyle/>
          <a:p>
            <a:pPr algn="ctr">
              <a:lnSpc>
                <a:spcPct val="200000"/>
              </a:lnSpc>
            </a:pPr>
            <a:r>
              <a:rPr lang="it-IT" b="1" dirty="0" smtClean="0">
                <a:latin typeface="Arial" pitchFamily="34" charset="0"/>
                <a:cs typeface="Arial" pitchFamily="34" charset="0"/>
              </a:rPr>
              <a:t>  Le prove scritte di </a:t>
            </a:r>
            <a:r>
              <a:rPr lang="it-IT" sz="2800" b="1" dirty="0" smtClean="0">
                <a:solidFill>
                  <a:srgbClr val="FF0000"/>
                </a:solidFill>
                <a:latin typeface="Arial" pitchFamily="34" charset="0"/>
                <a:cs typeface="Arial" pitchFamily="34" charset="0"/>
              </a:rPr>
              <a:t>lingua straniera</a:t>
            </a:r>
            <a:r>
              <a:rPr lang="it-IT" sz="2800" b="1" dirty="0" smtClean="0">
                <a:latin typeface="Arial" pitchFamily="34" charset="0"/>
                <a:cs typeface="Arial" pitchFamily="34" charset="0"/>
              </a:rPr>
              <a:t> </a:t>
            </a:r>
            <a:r>
              <a:rPr lang="it-IT" b="1" dirty="0" smtClean="0">
                <a:latin typeface="Arial" pitchFamily="34" charset="0"/>
                <a:cs typeface="Arial" pitchFamily="34" charset="0"/>
              </a:rPr>
              <a:t>sono progettate,        presentate e valutate secondo modalità compatibili con le difficoltà connesse ai DSA</a:t>
            </a:r>
            <a:endParaRPr lang="it-IT" dirty="0"/>
          </a:p>
        </p:txBody>
      </p:sp>
      <p:pic>
        <p:nvPicPr>
          <p:cNvPr id="5" name="Picture 2"/>
          <p:cNvPicPr>
            <a:picLocks noChangeAspect="1" noChangeArrowheads="1"/>
          </p:cNvPicPr>
          <p:nvPr/>
        </p:nvPicPr>
        <p:blipFill>
          <a:blip r:embed="rId2" cstate="print"/>
          <a:srcRect/>
          <a:stretch>
            <a:fillRect/>
          </a:stretch>
        </p:blipFill>
        <p:spPr bwMode="auto">
          <a:xfrm>
            <a:off x="251520" y="980728"/>
            <a:ext cx="936104"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278642"/>
          </a:xfrm>
          <a:prstGeom prst="rect">
            <a:avLst/>
          </a:prstGeom>
        </p:spPr>
        <p:txBody>
          <a:bodyPr wrap="square">
            <a:spAutoFit/>
          </a:bodyPr>
          <a:lstStyle/>
          <a:p>
            <a:endParaRPr lang="it-IT" dirty="0"/>
          </a:p>
          <a:p>
            <a:pPr algn="ctr"/>
            <a:r>
              <a:rPr lang="it-IT" b="1" dirty="0" smtClean="0">
                <a:solidFill>
                  <a:srgbClr val="FF0000"/>
                </a:solidFill>
                <a:latin typeface="Arial" pitchFamily="34" charset="0"/>
                <a:cs typeface="Arial" pitchFamily="34" charset="0"/>
              </a:rPr>
              <a:t>(</a:t>
            </a:r>
            <a:r>
              <a:rPr lang="it-IT" b="1" dirty="0">
                <a:solidFill>
                  <a:srgbClr val="FF0000"/>
                </a:solidFill>
                <a:latin typeface="Arial" pitchFamily="34" charset="0"/>
                <a:cs typeface="Arial" pitchFamily="34" charset="0"/>
              </a:rPr>
              <a:t>DM 12 luglio 2011, art.6, comma 6) </a:t>
            </a:r>
            <a:endParaRPr lang="it-IT" b="1" dirty="0" smtClean="0">
              <a:solidFill>
                <a:srgbClr val="FF0000"/>
              </a:solidFill>
              <a:latin typeface="Arial" pitchFamily="34" charset="0"/>
              <a:cs typeface="Arial" pitchFamily="34" charset="0"/>
            </a:endParaRPr>
          </a:p>
          <a:p>
            <a:pPr algn="just">
              <a:lnSpc>
                <a:spcPct val="150000"/>
              </a:lnSpc>
            </a:pPr>
            <a:r>
              <a:rPr lang="it-IT" b="1" dirty="0" smtClean="0">
                <a:latin typeface="Arial" pitchFamily="34" charset="0"/>
                <a:cs typeface="Arial" pitchFamily="34" charset="0"/>
              </a:rPr>
              <a:t>Solo in casi di </a:t>
            </a:r>
            <a:r>
              <a:rPr lang="it-IT" b="1" dirty="0" smtClean="0">
                <a:solidFill>
                  <a:srgbClr val="FF0000"/>
                </a:solidFill>
                <a:latin typeface="Arial" pitchFamily="34" charset="0"/>
                <a:cs typeface="Arial" pitchFamily="34" charset="0"/>
              </a:rPr>
              <a:t>particolari gravità del disturbo di apprendimento</a:t>
            </a:r>
            <a:r>
              <a:rPr lang="it-IT" b="1" dirty="0" smtClean="0">
                <a:latin typeface="Arial" pitchFamily="34" charset="0"/>
                <a:cs typeface="Arial" pitchFamily="34" charset="0"/>
              </a:rPr>
              <a:t>, anche in </a:t>
            </a:r>
            <a:r>
              <a:rPr lang="it-IT" b="1" dirty="0" err="1" smtClean="0">
                <a:latin typeface="Arial" pitchFamily="34" charset="0"/>
                <a:cs typeface="Arial" pitchFamily="34" charset="0"/>
              </a:rPr>
              <a:t>comorbilità</a:t>
            </a:r>
            <a:r>
              <a:rPr lang="it-IT" b="1" dirty="0" smtClean="0">
                <a:latin typeface="Arial" pitchFamily="34" charset="0"/>
                <a:cs typeface="Arial" pitchFamily="34" charset="0"/>
              </a:rPr>
              <a:t> con altri disturbi o patologie, </a:t>
            </a:r>
            <a:r>
              <a:rPr lang="it-IT" b="1" u="sng" dirty="0" smtClean="0">
                <a:latin typeface="Arial" pitchFamily="34" charset="0"/>
                <a:cs typeface="Arial" pitchFamily="34" charset="0"/>
              </a:rPr>
              <a:t>risultanti dal certificato diagnostico</a:t>
            </a:r>
            <a:r>
              <a:rPr lang="it-IT" b="1" dirty="0" smtClean="0">
                <a:latin typeface="Arial" pitchFamily="34" charset="0"/>
                <a:cs typeface="Arial" pitchFamily="34" charset="0"/>
              </a:rPr>
              <a:t>, l’alunno o lo studente possono – </a:t>
            </a:r>
            <a:r>
              <a:rPr lang="it-IT" b="1" u="sng" dirty="0" smtClean="0">
                <a:latin typeface="Arial" pitchFamily="34" charset="0"/>
                <a:cs typeface="Arial" pitchFamily="34" charset="0"/>
              </a:rPr>
              <a:t>su richiesta delle famiglie </a:t>
            </a:r>
            <a:r>
              <a:rPr lang="it-IT" b="1" dirty="0" smtClean="0">
                <a:latin typeface="Arial" pitchFamily="34" charset="0"/>
                <a:cs typeface="Arial" pitchFamily="34" charset="0"/>
              </a:rPr>
              <a:t>e </a:t>
            </a:r>
            <a:r>
              <a:rPr lang="it-IT" b="1" u="sng" dirty="0" smtClean="0">
                <a:latin typeface="Arial" pitchFamily="34" charset="0"/>
                <a:cs typeface="Arial" pitchFamily="34" charset="0"/>
              </a:rPr>
              <a:t>conseguente approvazione del consiglio di classe </a:t>
            </a:r>
            <a:r>
              <a:rPr lang="it-IT" b="1" dirty="0" smtClean="0">
                <a:latin typeface="Arial" pitchFamily="34" charset="0"/>
                <a:cs typeface="Arial" pitchFamily="34" charset="0"/>
              </a:rPr>
              <a:t>può avere la  :</a:t>
            </a:r>
          </a:p>
          <a:p>
            <a:pPr algn="just"/>
            <a:endParaRPr lang="it-IT" b="1" dirty="0">
              <a:solidFill>
                <a:srgbClr val="FF0000"/>
              </a:solidFill>
              <a:latin typeface="Arial" pitchFamily="34" charset="0"/>
              <a:cs typeface="Arial" pitchFamily="34" charset="0"/>
            </a:endParaRPr>
          </a:p>
          <a:p>
            <a:pPr algn="just">
              <a:lnSpc>
                <a:spcPct val="150000"/>
              </a:lnSpc>
              <a:buFont typeface="Wingdings" pitchFamily="2" charset="2"/>
              <a:buChar char="ü"/>
            </a:pPr>
            <a:r>
              <a:rPr lang="it-IT" sz="2000" b="1" dirty="0" smtClean="0">
                <a:solidFill>
                  <a:srgbClr val="FF0000"/>
                </a:solidFill>
                <a:latin typeface="Arial" pitchFamily="34" charset="0"/>
                <a:cs typeface="Arial" pitchFamily="34" charset="0"/>
              </a:rPr>
              <a:t>DISPENSA</a:t>
            </a:r>
            <a:r>
              <a:rPr lang="it-IT" sz="2000" b="1" dirty="0" smtClean="0">
                <a:latin typeface="Arial" pitchFamily="34" charset="0"/>
                <a:cs typeface="Arial" pitchFamily="34" charset="0"/>
              </a:rPr>
              <a:t>(dalle prove scritte</a:t>
            </a:r>
            <a:r>
              <a:rPr lang="it-IT" sz="2000" b="1" dirty="0" smtClean="0">
                <a:latin typeface="Arial" pitchFamily="34" charset="0"/>
                <a:cs typeface="Arial" pitchFamily="34" charset="0"/>
                <a:sym typeface="Wingdings" pitchFamily="2" charset="2"/>
              </a:rPr>
              <a:t></a:t>
            </a:r>
            <a:r>
              <a:rPr lang="it-IT" sz="2000" b="1" dirty="0" smtClean="0">
                <a:latin typeface="Arial" pitchFamily="34" charset="0"/>
                <a:cs typeface="Arial" pitchFamily="34" charset="0"/>
              </a:rPr>
              <a:t>art 6 c.5:</a:t>
            </a:r>
          </a:p>
          <a:p>
            <a:pPr algn="just">
              <a:lnSpc>
                <a:spcPct val="150000"/>
              </a:lnSpc>
            </a:pPr>
            <a:r>
              <a:rPr lang="it-IT" sz="2000" b="1" i="1" dirty="0" smtClean="0">
                <a:latin typeface="Arial" pitchFamily="34" charset="0"/>
                <a:cs typeface="Arial" pitchFamily="34" charset="0"/>
              </a:rPr>
              <a:t>Si può dispensare dalle valutazione nelle prove scritte di lingua straniera e, in sede di Esame di Stato, prevedere una prova orale sostitutiva di quella scritta, i cui contenuti e modalità sono stabiliti dalla Commissione d’esame (</a:t>
            </a:r>
            <a:r>
              <a:rPr lang="it-IT" sz="2000" b="1" i="1" dirty="0" smtClean="0">
                <a:solidFill>
                  <a:srgbClr val="FF0000"/>
                </a:solidFill>
                <a:latin typeface="Arial" pitchFamily="34" charset="0"/>
                <a:cs typeface="Arial" pitchFamily="34" charset="0"/>
              </a:rPr>
              <a:t>consegue il DIPLOMA)</a:t>
            </a:r>
            <a:endParaRPr lang="it-IT" sz="2000" b="1" dirty="0" smtClean="0">
              <a:solidFill>
                <a:srgbClr val="FF0000"/>
              </a:solidFill>
              <a:latin typeface="Arial" pitchFamily="34" charset="0"/>
              <a:cs typeface="Arial" pitchFamily="34" charset="0"/>
            </a:endParaRPr>
          </a:p>
          <a:p>
            <a:pPr algn="just">
              <a:lnSpc>
                <a:spcPct val="150000"/>
              </a:lnSpc>
            </a:pPr>
            <a:endParaRPr lang="it-IT" sz="2000" b="1" dirty="0" smtClean="0">
              <a:latin typeface="Arial" pitchFamily="34" charset="0"/>
              <a:cs typeface="Arial" pitchFamily="34" charset="0"/>
            </a:endParaRPr>
          </a:p>
          <a:p>
            <a:pPr algn="just">
              <a:lnSpc>
                <a:spcPct val="150000"/>
              </a:lnSpc>
            </a:pPr>
            <a:endParaRPr lang="it-IT" sz="2000" b="1" dirty="0">
              <a:latin typeface="Arial" pitchFamily="34" charset="0"/>
              <a:cs typeface="Arial" pitchFamily="34" charset="0"/>
            </a:endParaRPr>
          </a:p>
          <a:p>
            <a:pPr algn="just">
              <a:lnSpc>
                <a:spcPct val="150000"/>
              </a:lnSpc>
            </a:pPr>
            <a:endParaRPr lang="it-IT" sz="2000" dirty="0">
              <a:solidFill>
                <a:srgbClr val="FF0000"/>
              </a:solidFill>
              <a:latin typeface="Arial" pitchFamily="34" charset="0"/>
              <a:cs typeface="Arial" pitchFamily="34" charset="0"/>
            </a:endParaRPr>
          </a:p>
        </p:txBody>
      </p:sp>
      <p:sp>
        <p:nvSpPr>
          <p:cNvPr id="3" name="Segnaposto piè di pagina 2"/>
          <p:cNvSpPr>
            <a:spLocks noGrp="1"/>
          </p:cNvSpPr>
          <p:nvPr>
            <p:ph type="ftr" sz="quarter" idx="11"/>
          </p:nvPr>
        </p:nvSpPr>
        <p:spPr>
          <a:xfrm>
            <a:off x="611560" y="6356350"/>
            <a:ext cx="8064896"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
        <p:nvSpPr>
          <p:cNvPr id="4" name="Rettangolo 3"/>
          <p:cNvSpPr/>
          <p:nvPr/>
        </p:nvSpPr>
        <p:spPr>
          <a:xfrm>
            <a:off x="179512" y="5085184"/>
            <a:ext cx="8280920" cy="1015663"/>
          </a:xfrm>
          <a:prstGeom prst="rect">
            <a:avLst/>
          </a:prstGeom>
        </p:spPr>
        <p:txBody>
          <a:bodyPr wrap="square">
            <a:spAutoFit/>
          </a:bodyPr>
          <a:lstStyle/>
          <a:p>
            <a:pPr algn="just">
              <a:lnSpc>
                <a:spcPct val="150000"/>
              </a:lnSpc>
              <a:buFont typeface="Wingdings" pitchFamily="2" charset="2"/>
              <a:buChar char="ü"/>
            </a:pPr>
            <a:r>
              <a:rPr lang="it-IT" sz="2000" b="1" dirty="0" smtClean="0">
                <a:solidFill>
                  <a:srgbClr val="FF0000"/>
                </a:solidFill>
                <a:latin typeface="Arial" pitchFamily="34" charset="0"/>
                <a:cs typeface="Arial" pitchFamily="34" charset="0"/>
              </a:rPr>
              <a:t>ESONERO</a:t>
            </a:r>
            <a:r>
              <a:rPr lang="it-IT" sz="2000" b="1" dirty="0" smtClean="0">
                <a:latin typeface="Arial" pitchFamily="34" charset="0"/>
                <a:cs typeface="Arial" pitchFamily="34" charset="0"/>
              </a:rPr>
              <a:t> (dalla lingua straniera nel suo complesso)</a:t>
            </a:r>
          </a:p>
          <a:p>
            <a:pPr algn="just">
              <a:lnSpc>
                <a:spcPct val="150000"/>
              </a:lnSpc>
            </a:pPr>
            <a:r>
              <a:rPr lang="it-IT" sz="2000" b="1" dirty="0" smtClean="0">
                <a:latin typeface="Arial" pitchFamily="34" charset="0"/>
                <a:cs typeface="Arial" pitchFamily="34" charset="0"/>
              </a:rPr>
              <a:t>consegue  </a:t>
            </a:r>
            <a:r>
              <a:rPr lang="it-IT" sz="2000" b="1" dirty="0" smtClean="0">
                <a:solidFill>
                  <a:srgbClr val="FF0000"/>
                </a:solidFill>
                <a:latin typeface="Arial" pitchFamily="34" charset="0"/>
                <a:cs typeface="Arial" pitchFamily="34" charset="0"/>
              </a:rPr>
              <a:t>ATTESTATO</a:t>
            </a:r>
            <a:r>
              <a:rPr lang="it-IT" sz="2000" b="1" dirty="0" smtClean="0">
                <a:latin typeface="Arial" pitchFamily="34" charset="0"/>
                <a:cs typeface="Arial" pitchFamily="34" charset="0"/>
              </a:rPr>
              <a:t> e non DIPLOMA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243407"/>
            <a:ext cx="8064896" cy="7168382"/>
          </a:xfrm>
          <a:prstGeom prst="rect">
            <a:avLst/>
          </a:prstGeom>
        </p:spPr>
        <p:txBody>
          <a:bodyPr wrap="square">
            <a:spAutoFit/>
          </a:bodyPr>
          <a:lstStyle/>
          <a:p>
            <a:endParaRPr lang="it-IT" dirty="0"/>
          </a:p>
          <a:p>
            <a:pPr algn="just"/>
            <a:endParaRPr lang="it-IT" b="1" dirty="0">
              <a:latin typeface="Arial" pitchFamily="34" charset="0"/>
              <a:cs typeface="Arial" pitchFamily="34" charset="0"/>
            </a:endParaRPr>
          </a:p>
          <a:p>
            <a:pPr algn="just"/>
            <a:r>
              <a:rPr lang="it-IT" sz="2400" b="1" dirty="0">
                <a:latin typeface="Arial" pitchFamily="34" charset="0"/>
                <a:cs typeface="Arial" pitchFamily="34" charset="0"/>
              </a:rPr>
              <a:t>Le </a:t>
            </a:r>
            <a:r>
              <a:rPr lang="it-IT" sz="2400" b="1" dirty="0">
                <a:solidFill>
                  <a:srgbClr val="FF0000"/>
                </a:solidFill>
                <a:latin typeface="Arial" pitchFamily="34" charset="0"/>
                <a:cs typeface="Arial" pitchFamily="34" charset="0"/>
              </a:rPr>
              <a:t>Commissioni degli esami di Stato</a:t>
            </a:r>
            <a:r>
              <a:rPr lang="it-IT" sz="2400" b="1" dirty="0">
                <a:latin typeface="Arial" pitchFamily="34" charset="0"/>
                <a:cs typeface="Arial" pitchFamily="34" charset="0"/>
              </a:rPr>
              <a:t>, al termine del primo e del secondo ciclo di istruzione, </a:t>
            </a:r>
            <a:r>
              <a:rPr lang="it-IT" sz="2400" b="1" u="sng" dirty="0">
                <a:latin typeface="Arial" pitchFamily="34" charset="0"/>
                <a:cs typeface="Arial" pitchFamily="34" charset="0"/>
              </a:rPr>
              <a:t>tengono in debita considerazione </a:t>
            </a:r>
            <a:r>
              <a:rPr lang="it-IT" sz="2400" b="1" dirty="0">
                <a:latin typeface="Arial" pitchFamily="34" charset="0"/>
                <a:cs typeface="Arial" pitchFamily="34" charset="0"/>
              </a:rPr>
              <a:t>le specifiche situazioni soggettive, le modalità didattiche e le forme di valutazione individuate nell’ambito dei percorsi didattici individualizzati e personalizzati. </a:t>
            </a:r>
            <a:endParaRPr lang="it-IT" sz="2400" b="1" dirty="0" smtClean="0">
              <a:latin typeface="Arial" pitchFamily="34" charset="0"/>
              <a:cs typeface="Arial" pitchFamily="34" charset="0"/>
            </a:endParaRPr>
          </a:p>
          <a:p>
            <a:pPr algn="just"/>
            <a:r>
              <a:rPr lang="it-IT" sz="2400" b="1" dirty="0" smtClean="0">
                <a:latin typeface="Arial" pitchFamily="34" charset="0"/>
                <a:cs typeface="Arial" pitchFamily="34" charset="0"/>
              </a:rPr>
              <a:t>Sulla </a:t>
            </a:r>
            <a:r>
              <a:rPr lang="it-IT" sz="2400" b="1" dirty="0">
                <a:latin typeface="Arial" pitchFamily="34" charset="0"/>
                <a:cs typeface="Arial" pitchFamily="34" charset="0"/>
              </a:rPr>
              <a:t>base del disturbo specifico, anche in sede di esami di Stato, </a:t>
            </a:r>
            <a:r>
              <a:rPr lang="it-IT" sz="2400" b="1" u="sng" dirty="0">
                <a:latin typeface="Arial" pitchFamily="34" charset="0"/>
                <a:cs typeface="Arial" pitchFamily="34" charset="0"/>
              </a:rPr>
              <a:t>possono riservare </a:t>
            </a:r>
            <a:r>
              <a:rPr lang="it-IT" sz="2400" b="1" dirty="0">
                <a:latin typeface="Arial" pitchFamily="34" charset="0"/>
                <a:cs typeface="Arial" pitchFamily="34" charset="0"/>
              </a:rPr>
              <a:t>ai candidati </a:t>
            </a:r>
            <a:r>
              <a:rPr lang="it-IT" sz="2400" b="1" dirty="0">
                <a:solidFill>
                  <a:srgbClr val="FF0000"/>
                </a:solidFill>
                <a:latin typeface="Arial" pitchFamily="34" charset="0"/>
                <a:cs typeface="Arial" pitchFamily="34" charset="0"/>
              </a:rPr>
              <a:t>tempi più lunghi di quelli ordinari</a:t>
            </a:r>
            <a:r>
              <a:rPr lang="it-IT" sz="2400" b="1" dirty="0">
                <a:latin typeface="Arial" pitchFamily="34" charset="0"/>
                <a:cs typeface="Arial" pitchFamily="34" charset="0"/>
              </a:rPr>
              <a:t>. </a:t>
            </a:r>
            <a:endParaRPr lang="it-IT" sz="2400" b="1" dirty="0" smtClean="0">
              <a:latin typeface="Arial" pitchFamily="34" charset="0"/>
              <a:cs typeface="Arial" pitchFamily="34" charset="0"/>
            </a:endParaRPr>
          </a:p>
          <a:p>
            <a:pPr algn="just"/>
            <a:endParaRPr lang="it-IT" sz="2400" b="1" dirty="0" smtClean="0">
              <a:latin typeface="Arial" pitchFamily="34" charset="0"/>
              <a:cs typeface="Arial" pitchFamily="34" charset="0"/>
            </a:endParaRPr>
          </a:p>
          <a:p>
            <a:pPr algn="just"/>
            <a:r>
              <a:rPr lang="it-IT" sz="2400" b="1" dirty="0" smtClean="0">
                <a:latin typeface="Arial" pitchFamily="34" charset="0"/>
                <a:cs typeface="Arial" pitchFamily="34" charset="0"/>
              </a:rPr>
              <a:t>Le </a:t>
            </a:r>
            <a:r>
              <a:rPr lang="it-IT" sz="2400" b="1" dirty="0">
                <a:latin typeface="Arial" pitchFamily="34" charset="0"/>
                <a:cs typeface="Arial" pitchFamily="34" charset="0"/>
              </a:rPr>
              <a:t>medesime Commissioni </a:t>
            </a:r>
            <a:r>
              <a:rPr lang="it-IT" sz="2400" b="1" u="sng" dirty="0">
                <a:latin typeface="Arial" pitchFamily="34" charset="0"/>
                <a:cs typeface="Arial" pitchFamily="34" charset="0"/>
              </a:rPr>
              <a:t>assicurano</a:t>
            </a:r>
            <a:r>
              <a:rPr lang="it-IT" sz="2400" b="1" dirty="0">
                <a:latin typeface="Arial" pitchFamily="34" charset="0"/>
                <a:cs typeface="Arial" pitchFamily="34" charset="0"/>
              </a:rPr>
              <a:t>, altresì, </a:t>
            </a:r>
            <a:r>
              <a:rPr lang="it-IT" sz="2400" b="1" u="sng" dirty="0">
                <a:latin typeface="Arial" pitchFamily="34" charset="0"/>
                <a:cs typeface="Arial" pitchFamily="34" charset="0"/>
              </a:rPr>
              <a:t>l’utilizzazione</a:t>
            </a:r>
            <a:r>
              <a:rPr lang="it-IT" sz="2400" b="1" dirty="0">
                <a:latin typeface="Arial" pitchFamily="34" charset="0"/>
                <a:cs typeface="Arial" pitchFamily="34" charset="0"/>
              </a:rPr>
              <a:t> di idonei strumenti compensativi e </a:t>
            </a:r>
            <a:r>
              <a:rPr lang="it-IT" sz="2400" b="1" u="sng" dirty="0">
                <a:latin typeface="Arial" pitchFamily="34" charset="0"/>
                <a:cs typeface="Arial" pitchFamily="34" charset="0"/>
              </a:rPr>
              <a:t>adottano </a:t>
            </a:r>
            <a:r>
              <a:rPr lang="it-IT" sz="2400" b="1" dirty="0">
                <a:latin typeface="Arial" pitchFamily="34" charset="0"/>
                <a:cs typeface="Arial" pitchFamily="34" charset="0"/>
              </a:rPr>
              <a:t>criteri valutativi attenti soprattutto ai contenuti piuttosto che alla forma, sia nelle prove scritte, anche con riferimento alle prove nazionali INVALSI previste per gli esami di Stato, sia in fase di colloquio. </a:t>
            </a:r>
            <a:endParaRPr lang="it-IT" sz="2400" dirty="0">
              <a:latin typeface="Arial" pitchFamily="34" charset="0"/>
              <a:cs typeface="Arial" pitchFamily="34" charset="0"/>
            </a:endParaRPr>
          </a:p>
        </p:txBody>
      </p:sp>
      <p:sp>
        <p:nvSpPr>
          <p:cNvPr id="3" name="Segnaposto piè di pagina 2"/>
          <p:cNvSpPr>
            <a:spLocks noGrp="1"/>
          </p:cNvSpPr>
          <p:nvPr>
            <p:ph type="ftr" sz="quarter" idx="11"/>
          </p:nvPr>
        </p:nvSpPr>
        <p:spPr>
          <a:xfrm>
            <a:off x="827584" y="6356350"/>
            <a:ext cx="7704856"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274638"/>
            <a:ext cx="9144000" cy="5962674"/>
          </a:xfrm>
        </p:spPr>
        <p:txBody>
          <a:bodyPr>
            <a:noAutofit/>
          </a:bodyPr>
          <a:lstStyle/>
          <a:p>
            <a:r>
              <a:rPr lang="it-IT" sz="1800" b="1" dirty="0" smtClean="0">
                <a:solidFill>
                  <a:srgbClr val="FF0000"/>
                </a:solidFill>
              </a:rPr>
              <a:t/>
            </a:r>
            <a:br>
              <a:rPr lang="it-IT" sz="1800" b="1" dirty="0" smtClean="0">
                <a:solidFill>
                  <a:srgbClr val="FF0000"/>
                </a:solidFill>
              </a:rPr>
            </a:br>
            <a:r>
              <a:rPr lang="it-IT" sz="1800" b="1" dirty="0" smtClean="0">
                <a:solidFill>
                  <a:srgbClr val="FF0000"/>
                </a:solidFill>
              </a:rPr>
              <a:t/>
            </a:r>
            <a:br>
              <a:rPr lang="it-IT" sz="1800" b="1" dirty="0" smtClean="0">
                <a:solidFill>
                  <a:srgbClr val="FF0000"/>
                </a:solidFill>
              </a:rPr>
            </a:br>
            <a:r>
              <a:rPr lang="it-IT" sz="1800" b="1" dirty="0" smtClean="0">
                <a:solidFill>
                  <a:srgbClr val="FF0000"/>
                </a:solidFill>
              </a:rPr>
              <a:t/>
            </a:r>
            <a:br>
              <a:rPr lang="it-IT" sz="1800" b="1" dirty="0" smtClean="0">
                <a:solidFill>
                  <a:srgbClr val="FF0000"/>
                </a:solidFill>
              </a:rPr>
            </a:br>
            <a:r>
              <a:rPr lang="it-IT" sz="2400" b="1" dirty="0" smtClean="0">
                <a:solidFill>
                  <a:srgbClr val="FF0000"/>
                </a:solidFill>
              </a:rPr>
              <a:t>CERTIFICAZIONE DELLE COMPETENZE </a:t>
            </a:r>
            <a:r>
              <a:rPr lang="it-IT" sz="2400" b="1" dirty="0" smtClean="0"/>
              <a:t/>
            </a:r>
            <a:br>
              <a:rPr lang="it-IT" sz="2400" b="1" dirty="0" smtClean="0"/>
            </a:br>
            <a:r>
              <a:rPr lang="it-IT" sz="2400" b="1" dirty="0" smtClean="0"/>
              <a:t>Nota </a:t>
            </a:r>
            <a:r>
              <a:rPr lang="it-IT" sz="2400" b="1" dirty="0" err="1" smtClean="0"/>
              <a:t>prot</a:t>
            </a:r>
            <a:r>
              <a:rPr lang="it-IT" sz="2400" b="1" dirty="0" smtClean="0"/>
              <a:t>. n. 2000 del 23 febbraio 2017</a:t>
            </a:r>
            <a:r>
              <a:rPr lang="it-IT" sz="2400" dirty="0" smtClean="0"/>
              <a:t/>
            </a:r>
            <a:br>
              <a:rPr lang="it-IT" sz="2400" dirty="0" smtClean="0"/>
            </a:br>
            <a:r>
              <a:rPr lang="it-IT" sz="2400" dirty="0" smtClean="0"/>
              <a:t>(estende la sperimentazione anche all’</a:t>
            </a:r>
            <a:r>
              <a:rPr lang="it-IT" sz="2400" dirty="0" err="1" smtClean="0"/>
              <a:t>a.s.</a:t>
            </a:r>
            <a:r>
              <a:rPr lang="it-IT" sz="2400" dirty="0" smtClean="0"/>
              <a:t> 2016/2017</a:t>
            </a:r>
            <a:br>
              <a:rPr lang="it-IT" sz="2400" dirty="0" smtClean="0"/>
            </a:br>
            <a:r>
              <a:rPr lang="it-IT" sz="2400" dirty="0" smtClean="0"/>
              <a:t>e  propone un modello sperimentale con alcune modifiche)</a:t>
            </a:r>
            <a:br>
              <a:rPr lang="it-IT" sz="2400" dirty="0" smtClean="0"/>
            </a:br>
            <a:r>
              <a:rPr lang="it-IT" sz="2400" dirty="0" smtClean="0"/>
              <a:t/>
            </a:r>
            <a:br>
              <a:rPr lang="it-IT" sz="2400" dirty="0" smtClean="0"/>
            </a:br>
            <a:r>
              <a:rPr lang="it-IT" sz="2400" dirty="0" smtClean="0"/>
              <a:t>“</a:t>
            </a:r>
            <a:r>
              <a:rPr lang="it-IT" sz="2400" i="1" dirty="0" smtClean="0"/>
              <a:t>La certificazione delle competenze, che accompagna il documento di valutazione degli apprendimenti e del comportamento degli alunni  rappresenta un atto educativo legato ad un processo di lunga durata e aggiunge informazioni utili in senso qualitativo in quanto descrive i risultati del processo formativo, quinquennale  e </a:t>
            </a:r>
            <a:r>
              <a:rPr lang="it-IT" sz="2400" i="1" dirty="0" err="1" smtClean="0"/>
              <a:t>triennale…</a:t>
            </a:r>
            <a:r>
              <a:rPr lang="it-IT" sz="2400" i="1" dirty="0" smtClean="0"/>
              <a:t>.”</a:t>
            </a:r>
            <a:br>
              <a:rPr lang="it-IT" sz="2400" i="1" dirty="0" smtClean="0"/>
            </a:br>
            <a:r>
              <a:rPr lang="it-IT" sz="2400" i="1" dirty="0" smtClean="0"/>
              <a:t/>
            </a:r>
            <a:br>
              <a:rPr lang="it-IT" sz="2400" i="1" dirty="0" smtClean="0"/>
            </a:br>
            <a:r>
              <a:rPr lang="it-IT" sz="2400" b="1" i="1" dirty="0" smtClean="0">
                <a:solidFill>
                  <a:srgbClr val="FF0000"/>
                </a:solidFill>
              </a:rPr>
              <a:t>PER GLI ALUNNI CON DSA, DISPENSATI DALLE PROVE SCRITTE IN LINGUA STRANIERA, SI FA RIFERIMENTO ALLA SOLA DIMENSIONE ORALE </a:t>
            </a:r>
            <a:r>
              <a:rPr lang="it-IT" sz="2400" b="1" i="1" dirty="0" err="1" smtClean="0">
                <a:solidFill>
                  <a:srgbClr val="FF0000"/>
                </a:solidFill>
              </a:rPr>
              <a:t>DI</a:t>
            </a:r>
            <a:r>
              <a:rPr lang="it-IT" sz="2400" b="1" i="1" dirty="0" smtClean="0">
                <a:solidFill>
                  <a:srgbClr val="FF0000"/>
                </a:solidFill>
              </a:rPr>
              <a:t> TALI DISCIPLINE. PER GLI ALUNII CON DSA, ESONERATI DALL’INSEGNAMENTO DELLA LINGUA STRANIERA, AI SENSI DEL DM 12/07/2011, NON VIENE COMPILATA LA RELATIVA SEZIONE </a:t>
            </a:r>
            <a:r>
              <a:rPr lang="it-IT" sz="1800" b="1" i="1" dirty="0" smtClean="0"/>
              <a:t/>
            </a:r>
            <a:br>
              <a:rPr lang="it-IT" sz="1800" b="1" i="1" dirty="0" smtClean="0"/>
            </a:br>
            <a:r>
              <a:rPr lang="it-IT" sz="1800" dirty="0" smtClean="0"/>
              <a:t/>
            </a:r>
            <a:br>
              <a:rPr lang="it-IT" sz="1800" dirty="0" smtClean="0"/>
            </a:br>
            <a:endParaRPr lang="it-IT" sz="1800" dirty="0"/>
          </a:p>
        </p:txBody>
      </p:sp>
      <p:sp>
        <p:nvSpPr>
          <p:cNvPr id="3" name="Segnaposto piè di pagina 2"/>
          <p:cNvSpPr>
            <a:spLocks noGrp="1"/>
          </p:cNvSpPr>
          <p:nvPr>
            <p:ph type="ftr" sz="quarter" idx="11"/>
          </p:nvPr>
        </p:nvSpPr>
        <p:spPr>
          <a:xfrm>
            <a:off x="539552" y="6356350"/>
            <a:ext cx="7920880"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Istituto Comprensivo Cepagatti - Referenti BES ins. Giacomini Claudia e ins. Mucci Carla</a:t>
            </a:r>
            <a:endParaRPr lang="it-IT"/>
          </a:p>
        </p:txBody>
      </p:sp>
      <p:pic>
        <p:nvPicPr>
          <p:cNvPr id="6146" name="Picture 2"/>
          <p:cNvPicPr>
            <a:picLocks noChangeAspect="1" noChangeArrowheads="1"/>
          </p:cNvPicPr>
          <p:nvPr/>
        </p:nvPicPr>
        <p:blipFill>
          <a:blip r:embed="rId2" cstate="print"/>
          <a:srcRect/>
          <a:stretch>
            <a:fillRect/>
          </a:stretch>
        </p:blipFill>
        <p:spPr bwMode="auto">
          <a:xfrm>
            <a:off x="1" y="1"/>
            <a:ext cx="9144000" cy="6857999"/>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flipH="1">
            <a:off x="1835696" y="4653136"/>
            <a:ext cx="356592"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95536" y="332656"/>
            <a:ext cx="8229600" cy="5328592"/>
          </a:xfrm>
        </p:spPr>
        <p:txBody>
          <a:bodyPr>
            <a:normAutofit fontScale="90000"/>
          </a:bodyPr>
          <a:lstStyle/>
          <a:p>
            <a:r>
              <a:rPr lang="it-IT" sz="2000" dirty="0" smtClean="0"/>
              <a:t/>
            </a:r>
            <a:br>
              <a:rPr lang="it-IT" sz="2000" dirty="0" smtClean="0"/>
            </a:br>
            <a:r>
              <a:rPr lang="it-IT" sz="2000" dirty="0" smtClean="0"/>
              <a:t/>
            </a:r>
            <a:br>
              <a:rPr lang="it-IT" sz="2000" dirty="0" smtClean="0"/>
            </a:br>
            <a:r>
              <a:rPr lang="it-IT" sz="2700" dirty="0" smtClean="0"/>
              <a:t>Normativa </a:t>
            </a:r>
            <a:r>
              <a:rPr lang="it-IT" sz="3600" dirty="0" smtClean="0"/>
              <a:t/>
            </a:r>
            <a:br>
              <a:rPr lang="it-IT" sz="3600" dirty="0" smtClean="0"/>
            </a:br>
            <a:r>
              <a:rPr lang="it-IT" sz="3600" b="1" dirty="0" smtClean="0">
                <a:solidFill>
                  <a:srgbClr val="FF0000"/>
                </a:solidFill>
              </a:rPr>
              <a:t>ALUNNI STRANIERI</a:t>
            </a:r>
            <a:br>
              <a:rPr lang="it-IT" sz="3600" b="1" dirty="0" smtClean="0">
                <a:solidFill>
                  <a:srgbClr val="FF0000"/>
                </a:solidFill>
              </a:rPr>
            </a:br>
            <a:r>
              <a:rPr lang="it-IT" sz="2000" b="1" dirty="0" smtClean="0">
                <a:solidFill>
                  <a:srgbClr val="FF0000"/>
                </a:solidFill>
              </a:rPr>
              <a:t/>
            </a:r>
            <a:br>
              <a:rPr lang="it-IT" sz="2000" b="1" dirty="0" smtClean="0">
                <a:solidFill>
                  <a:srgbClr val="FF0000"/>
                </a:solidFill>
              </a:rPr>
            </a:br>
            <a:r>
              <a:rPr lang="it-IT" sz="2200" b="1" dirty="0" smtClean="0">
                <a:solidFill>
                  <a:srgbClr val="FF0000"/>
                </a:solidFill>
              </a:rPr>
              <a:t>- Costituzione art. 10, c. 2 e 3</a:t>
            </a:r>
            <a:r>
              <a:rPr lang="it-IT" sz="2000" b="1" dirty="0" smtClean="0">
                <a:solidFill>
                  <a:srgbClr val="FF0000"/>
                </a:solidFill>
              </a:rPr>
              <a:t/>
            </a:r>
            <a:br>
              <a:rPr lang="it-IT" sz="2000" b="1" dirty="0" smtClean="0">
                <a:solidFill>
                  <a:srgbClr val="FF0000"/>
                </a:solidFill>
              </a:rPr>
            </a:br>
            <a:r>
              <a:rPr lang="it-IT" sz="2000" b="1" dirty="0" smtClean="0"/>
              <a:t>la condizione giuridica dello straniero è regolata dalla legge in conformità delle norme e dei Trattati</a:t>
            </a:r>
            <a:br>
              <a:rPr lang="it-IT" sz="2000" b="1" dirty="0" smtClean="0"/>
            </a:br>
            <a:r>
              <a:rPr lang="it-IT" sz="1800" b="1" dirty="0" smtClean="0"/>
              <a:t/>
            </a:r>
            <a:br>
              <a:rPr lang="it-IT" sz="1800" b="1" dirty="0" smtClean="0"/>
            </a:br>
            <a:r>
              <a:rPr lang="it-IT" sz="2700" b="1" dirty="0" smtClean="0"/>
              <a:t>- </a:t>
            </a:r>
            <a:r>
              <a:rPr lang="it-IT" sz="2700" b="1" dirty="0" err="1" smtClean="0"/>
              <a:t>Dlgs</a:t>
            </a:r>
            <a:r>
              <a:rPr lang="it-IT" sz="2700" b="1" dirty="0" smtClean="0"/>
              <a:t> 286/1998 </a:t>
            </a:r>
            <a:r>
              <a:rPr lang="it-IT" sz="2700" b="1" dirty="0" smtClean="0">
                <a:sym typeface="Wingdings" pitchFamily="2" charset="2"/>
              </a:rPr>
              <a:t> T.U. sull’immigrazione</a:t>
            </a:r>
            <a:br>
              <a:rPr lang="it-IT" sz="2700" b="1" dirty="0" smtClean="0">
                <a:sym typeface="Wingdings" pitchFamily="2" charset="2"/>
              </a:rPr>
            </a:br>
            <a:r>
              <a:rPr lang="it-IT" sz="2700" b="1" dirty="0" smtClean="0">
                <a:sym typeface="Wingdings" pitchFamily="2" charset="2"/>
              </a:rPr>
              <a:t>- DPR 394/1999 e Linee guida </a:t>
            </a:r>
            <a:r>
              <a:rPr lang="it-IT" sz="2700" b="1" dirty="0" err="1" smtClean="0">
                <a:sym typeface="Wingdings" pitchFamily="2" charset="2"/>
              </a:rPr>
              <a:t>CM</a:t>
            </a:r>
            <a:r>
              <a:rPr lang="it-IT" sz="2700" b="1" dirty="0" smtClean="0">
                <a:sym typeface="Wingdings" pitchFamily="2" charset="2"/>
              </a:rPr>
              <a:t> 24/2006</a:t>
            </a:r>
            <a:br>
              <a:rPr lang="it-IT" sz="2700" b="1" dirty="0" smtClean="0">
                <a:sym typeface="Wingdings" pitchFamily="2" charset="2"/>
              </a:rPr>
            </a:br>
            <a:r>
              <a:rPr lang="it-IT" sz="2700" b="1" dirty="0" smtClean="0">
                <a:sym typeface="Wingdings" pitchFamily="2" charset="2"/>
              </a:rPr>
              <a:t>- DPR 122/2009 art. 1, c. 9 </a:t>
            </a:r>
            <a:br>
              <a:rPr lang="it-IT" sz="2700" b="1" dirty="0" smtClean="0">
                <a:sym typeface="Wingdings" pitchFamily="2" charset="2"/>
              </a:rPr>
            </a:br>
            <a:r>
              <a:rPr lang="it-IT" sz="2700" b="1" dirty="0" smtClean="0">
                <a:sym typeface="Wingdings" pitchFamily="2" charset="2"/>
              </a:rPr>
              <a:t>(gli alunni stranieri sono valutati con le stesse modalità degli alunni italiani)</a:t>
            </a:r>
            <a:br>
              <a:rPr lang="it-IT" sz="2700" b="1" dirty="0" smtClean="0">
                <a:sym typeface="Wingdings" pitchFamily="2" charset="2"/>
              </a:rPr>
            </a:br>
            <a:r>
              <a:rPr lang="it-IT" sz="2700" b="1" dirty="0" smtClean="0">
                <a:sym typeface="Wingdings" pitchFamily="2" charset="2"/>
              </a:rPr>
              <a:t>- </a:t>
            </a:r>
            <a:r>
              <a:rPr lang="it-IT" sz="2700" b="1" dirty="0" err="1" smtClean="0">
                <a:sym typeface="Wingdings" pitchFamily="2" charset="2"/>
              </a:rPr>
              <a:t>CM</a:t>
            </a:r>
            <a:r>
              <a:rPr lang="it-IT" sz="2700" b="1" dirty="0" smtClean="0">
                <a:sym typeface="Wingdings" pitchFamily="2" charset="2"/>
              </a:rPr>
              <a:t> 2/2010</a:t>
            </a:r>
            <a:br>
              <a:rPr lang="it-IT" sz="2700" b="1" dirty="0" smtClean="0">
                <a:sym typeface="Wingdings" pitchFamily="2" charset="2"/>
              </a:rPr>
            </a:br>
            <a:r>
              <a:rPr lang="it-IT" sz="2700" b="1" dirty="0" smtClean="0">
                <a:sym typeface="Wingdings" pitchFamily="2" charset="2"/>
              </a:rPr>
              <a:t>- febbraio 2014 Linee guida per l’accoglienza e l’integrazione degli alunni stranieri </a:t>
            </a:r>
            <a:r>
              <a:rPr lang="it-IT" sz="2700" b="1" dirty="0" smtClean="0">
                <a:solidFill>
                  <a:srgbClr val="FF0000"/>
                </a:solidFill>
              </a:rPr>
              <a:t/>
            </a:r>
            <a:br>
              <a:rPr lang="it-IT" sz="2700" b="1" dirty="0" smtClean="0">
                <a:solidFill>
                  <a:srgbClr val="FF0000"/>
                </a:solidFill>
              </a:rPr>
            </a:br>
            <a:r>
              <a:rPr lang="it-IT" sz="1800" b="1" dirty="0" smtClean="0">
                <a:solidFill>
                  <a:srgbClr val="FF0000"/>
                </a:solidFill>
              </a:rPr>
              <a:t/>
            </a:r>
            <a:br>
              <a:rPr lang="it-IT" sz="1800" b="1" dirty="0" smtClean="0">
                <a:solidFill>
                  <a:srgbClr val="FF0000"/>
                </a:solidFill>
              </a:rPr>
            </a:br>
            <a:endParaRPr lang="it-IT" sz="1800" b="1" dirty="0">
              <a:solidFill>
                <a:srgbClr val="FF0000"/>
              </a:solidFill>
            </a:endParaRPr>
          </a:p>
        </p:txBody>
      </p:sp>
      <p:sp>
        <p:nvSpPr>
          <p:cNvPr id="2" name="Segnaposto piè di pagina 1"/>
          <p:cNvSpPr>
            <a:spLocks noGrp="1"/>
          </p:cNvSpPr>
          <p:nvPr>
            <p:ph type="ftr" sz="quarter" idx="11"/>
          </p:nvPr>
        </p:nvSpPr>
        <p:spPr>
          <a:xfrm>
            <a:off x="611560" y="6356350"/>
            <a:ext cx="8064896"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3" name="Picture 2"/>
          <p:cNvPicPr>
            <a:picLocks noChangeAspect="1" noChangeArrowheads="1"/>
          </p:cNvPicPr>
          <p:nvPr/>
        </p:nvPicPr>
        <p:blipFill>
          <a:blip r:embed="rId3" cstate="print"/>
          <a:srcRect/>
          <a:stretch>
            <a:fillRect/>
          </a:stretch>
        </p:blipFill>
        <p:spPr bwMode="auto">
          <a:xfrm>
            <a:off x="611560" y="548680"/>
            <a:ext cx="939552" cy="939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332656"/>
            <a:ext cx="7848872" cy="5478423"/>
          </a:xfrm>
          <a:prstGeom prst="rect">
            <a:avLst/>
          </a:prstGeom>
        </p:spPr>
        <p:txBody>
          <a:bodyPr wrap="square">
            <a:spAutoFit/>
          </a:bodyPr>
          <a:lstStyle/>
          <a:p>
            <a:endParaRPr lang="it-IT" dirty="0"/>
          </a:p>
          <a:p>
            <a:pPr algn="ctr"/>
            <a:r>
              <a:rPr lang="it-IT" sz="3200" b="1" dirty="0">
                <a:solidFill>
                  <a:srgbClr val="FF0000"/>
                </a:solidFill>
                <a:latin typeface="Arial" pitchFamily="34" charset="0"/>
                <a:cs typeface="Arial" pitchFamily="34" charset="0"/>
              </a:rPr>
              <a:t>GLI ALUNNI STRANIERI</a:t>
            </a:r>
            <a:r>
              <a:rPr lang="it-IT" b="1" dirty="0">
                <a:solidFill>
                  <a:srgbClr val="FF0000"/>
                </a:solidFill>
                <a:latin typeface="Arial" pitchFamily="34" charset="0"/>
                <a:cs typeface="Arial" pitchFamily="34" charset="0"/>
              </a:rPr>
              <a:t> </a:t>
            </a:r>
            <a:r>
              <a:rPr lang="it-IT" b="1" dirty="0" smtClean="0">
                <a:solidFill>
                  <a:srgbClr val="FF0000"/>
                </a:solidFill>
                <a:latin typeface="Arial" pitchFamily="34" charset="0"/>
                <a:cs typeface="Arial" pitchFamily="34" charset="0"/>
              </a:rPr>
              <a:t>– </a:t>
            </a:r>
          </a:p>
          <a:p>
            <a:pPr algn="ctr"/>
            <a:r>
              <a:rPr lang="it-IT" b="1" dirty="0" smtClean="0">
                <a:solidFill>
                  <a:srgbClr val="FF0000"/>
                </a:solidFill>
                <a:latin typeface="Arial" pitchFamily="34" charset="0"/>
                <a:cs typeface="Arial" pitchFamily="34" charset="0"/>
              </a:rPr>
              <a:t>LA </a:t>
            </a:r>
            <a:r>
              <a:rPr lang="it-IT" b="1" dirty="0">
                <a:solidFill>
                  <a:srgbClr val="FF0000"/>
                </a:solidFill>
                <a:latin typeface="Arial" pitchFamily="34" charset="0"/>
                <a:cs typeface="Arial" pitchFamily="34" charset="0"/>
              </a:rPr>
              <a:t>VALUTAZIONE </a:t>
            </a:r>
            <a:endParaRPr lang="it-IT" b="1" dirty="0" smtClean="0">
              <a:solidFill>
                <a:srgbClr val="FF0000"/>
              </a:solidFill>
              <a:latin typeface="Arial" pitchFamily="34" charset="0"/>
              <a:cs typeface="Arial" pitchFamily="34" charset="0"/>
            </a:endParaRPr>
          </a:p>
          <a:p>
            <a:pPr algn="ctr"/>
            <a:endParaRPr lang="it-IT" b="1" dirty="0">
              <a:solidFill>
                <a:srgbClr val="FF0000"/>
              </a:solidFill>
              <a:latin typeface="Arial" pitchFamily="34" charset="0"/>
              <a:cs typeface="Arial" pitchFamily="34" charset="0"/>
            </a:endParaRPr>
          </a:p>
          <a:p>
            <a:pPr algn="just"/>
            <a:r>
              <a:rPr lang="it-IT" sz="2400" b="1" dirty="0" smtClean="0">
                <a:latin typeface="Arial" pitchFamily="34" charset="0"/>
                <a:cs typeface="Arial" pitchFamily="34" charset="0"/>
              </a:rPr>
              <a:t>I minori con </a:t>
            </a:r>
            <a:r>
              <a:rPr lang="it-IT" sz="2400" b="1" dirty="0" smtClean="0">
                <a:solidFill>
                  <a:srgbClr val="FF0000"/>
                </a:solidFill>
                <a:latin typeface="Arial" pitchFamily="34" charset="0"/>
                <a:cs typeface="Arial" pitchFamily="34" charset="0"/>
              </a:rPr>
              <a:t>cittadinanza non italiana </a:t>
            </a:r>
            <a:r>
              <a:rPr lang="it-IT" sz="2400" b="1" dirty="0" smtClean="0">
                <a:latin typeface="Arial" pitchFamily="34" charset="0"/>
                <a:cs typeface="Arial" pitchFamily="34" charset="0"/>
              </a:rPr>
              <a:t>presenti sul territorio nazionale  </a:t>
            </a:r>
            <a:r>
              <a:rPr lang="it-IT" sz="2400" b="1" dirty="0" smtClean="0">
                <a:solidFill>
                  <a:srgbClr val="FF0000"/>
                </a:solidFill>
                <a:latin typeface="Arial" pitchFamily="34" charset="0"/>
                <a:cs typeface="Arial" pitchFamily="34" charset="0"/>
              </a:rPr>
              <a:t>sono valutati nelle forme e nei modi previsti per i cittadini italiani</a:t>
            </a:r>
            <a:r>
              <a:rPr lang="it-IT" sz="2400" b="1" dirty="0" smtClean="0">
                <a:latin typeface="Arial" pitchFamily="34" charset="0"/>
                <a:cs typeface="Arial" pitchFamily="34" charset="0"/>
              </a:rPr>
              <a:t>. </a:t>
            </a:r>
          </a:p>
          <a:p>
            <a:pPr algn="just"/>
            <a:endParaRPr lang="it-IT" sz="2400" b="1" dirty="0" smtClean="0">
              <a:latin typeface="Arial" pitchFamily="34" charset="0"/>
              <a:cs typeface="Arial" pitchFamily="34" charset="0"/>
            </a:endParaRPr>
          </a:p>
          <a:p>
            <a:pPr algn="just"/>
            <a:r>
              <a:rPr lang="it-IT" sz="2400" b="1" dirty="0" smtClean="0">
                <a:latin typeface="Arial" pitchFamily="34" charset="0"/>
                <a:cs typeface="Arial" pitchFamily="34" charset="0"/>
              </a:rPr>
              <a:t>DPR 122/2009 -  </a:t>
            </a:r>
            <a:r>
              <a:rPr lang="it-IT" sz="2400" b="1" dirty="0">
                <a:latin typeface="Arial" pitchFamily="34" charset="0"/>
                <a:cs typeface="Arial" pitchFamily="34" charset="0"/>
              </a:rPr>
              <a:t>Regolamento recante coordinamento delle norme vigenti per la valutazione degli </a:t>
            </a:r>
            <a:r>
              <a:rPr lang="it-IT" sz="2400" b="1" dirty="0" smtClean="0">
                <a:latin typeface="Arial" pitchFamily="34" charset="0"/>
                <a:cs typeface="Arial" pitchFamily="34" charset="0"/>
              </a:rPr>
              <a:t>alunni - </a:t>
            </a:r>
            <a:r>
              <a:rPr lang="it-IT" sz="2400" b="1" dirty="0">
                <a:latin typeface="Arial" pitchFamily="34" charset="0"/>
                <a:cs typeface="Arial" pitchFamily="34" charset="0"/>
              </a:rPr>
              <a:t>e ulteriori modalità applicative in materia, ai sensi degli articoli 2 e 3 del </a:t>
            </a:r>
            <a:r>
              <a:rPr lang="it-IT" sz="2400" b="1" dirty="0">
                <a:solidFill>
                  <a:srgbClr val="FF0000"/>
                </a:solidFill>
                <a:latin typeface="Arial" pitchFamily="34" charset="0"/>
                <a:cs typeface="Arial" pitchFamily="34" charset="0"/>
              </a:rPr>
              <a:t>decreto-legge 1° settembre 2008, n. 137</a:t>
            </a:r>
            <a:r>
              <a:rPr lang="it-IT" sz="2400" b="1" dirty="0">
                <a:latin typeface="Arial" pitchFamily="34" charset="0"/>
                <a:cs typeface="Arial" pitchFamily="34" charset="0"/>
              </a:rPr>
              <a:t>, </a:t>
            </a:r>
            <a:r>
              <a:rPr lang="it-IT" sz="2400" b="1" u="sng" dirty="0">
                <a:latin typeface="Arial" pitchFamily="34" charset="0"/>
                <a:cs typeface="Arial" pitchFamily="34" charset="0"/>
              </a:rPr>
              <a:t>convertito, con modificazioni, dalla legge 30 ottobre 2008, n. 169. </a:t>
            </a:r>
            <a:endParaRPr lang="it-IT" sz="2400" u="sng" dirty="0">
              <a:latin typeface="Arial" pitchFamily="34" charset="0"/>
              <a:cs typeface="Arial" pitchFamily="34" charset="0"/>
            </a:endParaRPr>
          </a:p>
        </p:txBody>
      </p:sp>
      <p:sp>
        <p:nvSpPr>
          <p:cNvPr id="3" name="Segnaposto piè di pagina 2"/>
          <p:cNvSpPr>
            <a:spLocks noGrp="1"/>
          </p:cNvSpPr>
          <p:nvPr>
            <p:ph type="ftr" sz="quarter" idx="11"/>
          </p:nvPr>
        </p:nvSpPr>
        <p:spPr>
          <a:xfrm>
            <a:off x="755576" y="6356350"/>
            <a:ext cx="7992888"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1043608" y="476672"/>
            <a:ext cx="1152128"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335846"/>
            <a:ext cx="8496944" cy="5632311"/>
          </a:xfrm>
          <a:prstGeom prst="rect">
            <a:avLst/>
          </a:prstGeom>
        </p:spPr>
        <p:txBody>
          <a:bodyPr wrap="square">
            <a:spAutoFit/>
          </a:bodyPr>
          <a:lstStyle/>
          <a:p>
            <a:endParaRPr lang="it-IT" sz="2000" dirty="0"/>
          </a:p>
          <a:p>
            <a:pPr algn="just"/>
            <a:r>
              <a:rPr lang="it-IT" sz="2000" b="1" i="1" dirty="0" smtClean="0">
                <a:solidFill>
                  <a:srgbClr val="FF0000"/>
                </a:solidFill>
                <a:latin typeface="Arial" pitchFamily="34" charset="0"/>
                <a:cs typeface="Arial" pitchFamily="34" charset="0"/>
              </a:rPr>
              <a:t>Linee </a:t>
            </a:r>
            <a:r>
              <a:rPr lang="it-IT" sz="2000" b="1" i="1" dirty="0">
                <a:solidFill>
                  <a:srgbClr val="FF0000"/>
                </a:solidFill>
                <a:latin typeface="Arial" pitchFamily="34" charset="0"/>
                <a:cs typeface="Arial" pitchFamily="34" charset="0"/>
              </a:rPr>
              <a:t>guida per l’accoglienza e l’integrazione degli alunni stranieri, MIUR 2014 </a:t>
            </a:r>
            <a:r>
              <a:rPr lang="it-IT" sz="2000" b="1" i="1" dirty="0" smtClean="0">
                <a:solidFill>
                  <a:srgbClr val="FF0000"/>
                </a:solidFill>
                <a:latin typeface="Arial" pitchFamily="34" charset="0"/>
                <a:cs typeface="Arial" pitchFamily="34" charset="0"/>
              </a:rPr>
              <a:t>– </a:t>
            </a:r>
          </a:p>
          <a:p>
            <a:pPr algn="just">
              <a:buFontTx/>
              <a:buChar char="-"/>
            </a:pPr>
            <a:r>
              <a:rPr lang="it-IT" sz="2000" b="1" dirty="0" smtClean="0">
                <a:latin typeface="Arial" pitchFamily="34" charset="0"/>
                <a:cs typeface="Arial" pitchFamily="34" charset="0"/>
              </a:rPr>
              <a:t>Possibile </a:t>
            </a:r>
            <a:r>
              <a:rPr lang="it-IT" sz="2000" b="1" dirty="0">
                <a:latin typeface="Arial" pitchFamily="34" charset="0"/>
                <a:cs typeface="Arial" pitchFamily="34" charset="0"/>
              </a:rPr>
              <a:t>adattamento dei programmi per i singoli alunni </a:t>
            </a:r>
            <a:endParaRPr lang="it-IT" sz="2000" b="1" dirty="0" smtClean="0">
              <a:latin typeface="Arial" pitchFamily="34" charset="0"/>
              <a:cs typeface="Arial" pitchFamily="34" charset="0"/>
            </a:endParaRPr>
          </a:p>
          <a:p>
            <a:pPr algn="just"/>
            <a:endParaRPr lang="it-IT" sz="2000" b="1" dirty="0">
              <a:latin typeface="Arial" pitchFamily="34" charset="0"/>
              <a:cs typeface="Arial" pitchFamily="34" charset="0"/>
            </a:endParaRPr>
          </a:p>
          <a:p>
            <a:pPr algn="just">
              <a:buFontTx/>
              <a:buChar char="-"/>
            </a:pPr>
            <a:r>
              <a:rPr lang="it-IT" sz="2000" b="1" u="sng" dirty="0" smtClean="0">
                <a:latin typeface="Arial" pitchFamily="34" charset="0"/>
                <a:cs typeface="Arial" pitchFamily="34" charset="0"/>
              </a:rPr>
              <a:t>Formalizzazione </a:t>
            </a:r>
            <a:r>
              <a:rPr lang="it-IT" sz="2000" b="1" u="sng" dirty="0">
                <a:latin typeface="Arial" pitchFamily="34" charset="0"/>
                <a:cs typeface="Arial" pitchFamily="34" charset="0"/>
              </a:rPr>
              <a:t>di un vero e proprio piano didattico personalizzato solo in via </a:t>
            </a:r>
            <a:r>
              <a:rPr lang="it-IT" sz="2000" b="1" u="sng" dirty="0" smtClean="0">
                <a:latin typeface="Arial" pitchFamily="34" charset="0"/>
                <a:cs typeface="Arial" pitchFamily="34" charset="0"/>
              </a:rPr>
              <a:t>eccezionale</a:t>
            </a:r>
          </a:p>
          <a:p>
            <a:pPr algn="just"/>
            <a:r>
              <a:rPr lang="it-IT" sz="2000" b="1" dirty="0" smtClean="0">
                <a:latin typeface="Arial" pitchFamily="34" charset="0"/>
                <a:cs typeface="Arial" pitchFamily="34" charset="0"/>
              </a:rPr>
              <a:t> </a:t>
            </a:r>
            <a:endParaRPr lang="it-IT" sz="2000" b="1" dirty="0">
              <a:latin typeface="Arial" pitchFamily="34" charset="0"/>
              <a:cs typeface="Arial" pitchFamily="34" charset="0"/>
            </a:endParaRPr>
          </a:p>
          <a:p>
            <a:pPr algn="just">
              <a:buFontTx/>
              <a:buChar char="-"/>
            </a:pPr>
            <a:r>
              <a:rPr lang="it-IT" sz="2000" b="1" dirty="0" smtClean="0">
                <a:latin typeface="Arial" pitchFamily="34" charset="0"/>
                <a:cs typeface="Arial" pitchFamily="34" charset="0"/>
              </a:rPr>
              <a:t>Valutazione </a:t>
            </a:r>
            <a:r>
              <a:rPr lang="it-IT" sz="2000" b="1" dirty="0">
                <a:latin typeface="Arial" pitchFamily="34" charset="0"/>
                <a:cs typeface="Arial" pitchFamily="34" charset="0"/>
              </a:rPr>
              <a:t>che tenga conto, per quanto possibile, della loro storia scolastica precedente, degli esiti raggiunti, delle caratteristiche delle scuole frequentate, delle abilità e competenze essenziali acquisite </a:t>
            </a:r>
            <a:endParaRPr lang="it-IT" sz="2000" b="1" dirty="0" smtClean="0">
              <a:latin typeface="Arial" pitchFamily="34" charset="0"/>
              <a:cs typeface="Arial" pitchFamily="34" charset="0"/>
            </a:endParaRPr>
          </a:p>
          <a:p>
            <a:pPr algn="just"/>
            <a:endParaRPr lang="it-IT" sz="2000" b="1" dirty="0">
              <a:latin typeface="Arial" pitchFamily="34" charset="0"/>
              <a:cs typeface="Arial" pitchFamily="34" charset="0"/>
            </a:endParaRPr>
          </a:p>
          <a:p>
            <a:pPr algn="just">
              <a:buFontTx/>
              <a:buChar char="-"/>
            </a:pPr>
            <a:r>
              <a:rPr lang="it-IT" sz="2000" b="1" u="sng" dirty="0" smtClean="0">
                <a:latin typeface="Arial" pitchFamily="34" charset="0"/>
                <a:cs typeface="Arial" pitchFamily="34" charset="0"/>
              </a:rPr>
              <a:t>Non </a:t>
            </a:r>
            <a:r>
              <a:rPr lang="it-IT" sz="2000" b="1" u="sng" dirty="0">
                <a:latin typeface="Arial" pitchFamily="34" charset="0"/>
                <a:cs typeface="Arial" pitchFamily="34" charset="0"/>
              </a:rPr>
              <a:t>abbassare gli obiettivi ma adattare gli strumenti e le modalità con cui attuare la valutazione </a:t>
            </a:r>
            <a:endParaRPr lang="it-IT" sz="2000" b="1" u="sng" dirty="0" smtClean="0">
              <a:latin typeface="Arial" pitchFamily="34" charset="0"/>
              <a:cs typeface="Arial" pitchFamily="34" charset="0"/>
            </a:endParaRPr>
          </a:p>
          <a:p>
            <a:pPr algn="just"/>
            <a:endParaRPr lang="it-IT" sz="2000" b="1" dirty="0">
              <a:latin typeface="Arial" pitchFamily="34" charset="0"/>
              <a:cs typeface="Arial" pitchFamily="34" charset="0"/>
            </a:endParaRPr>
          </a:p>
          <a:p>
            <a:pPr algn="just"/>
            <a:r>
              <a:rPr lang="it-IT" sz="2000" b="1" dirty="0" smtClean="0">
                <a:latin typeface="Arial" pitchFamily="34" charset="0"/>
                <a:cs typeface="Arial" pitchFamily="34" charset="0"/>
              </a:rPr>
              <a:t>- In </a:t>
            </a:r>
            <a:r>
              <a:rPr lang="it-IT" sz="2000" b="1" dirty="0">
                <a:latin typeface="Arial" pitchFamily="34" charset="0"/>
                <a:cs typeface="Arial" pitchFamily="34" charset="0"/>
              </a:rPr>
              <a:t>sede di esame finale primo ciclo possibile presenza, nel caso di notevoli difficoltà comunicative, di docenti o mediatori linguistici competenti nella lingua d’origine per facilitare comunicazione </a:t>
            </a:r>
            <a:endParaRPr lang="it-IT" sz="2000" dirty="0">
              <a:latin typeface="Arial" pitchFamily="34" charset="0"/>
              <a:cs typeface="Arial" pitchFamily="34" charset="0"/>
            </a:endParaRPr>
          </a:p>
        </p:txBody>
      </p:sp>
      <p:sp>
        <p:nvSpPr>
          <p:cNvPr id="3" name="Segnaposto piè di pagina 2"/>
          <p:cNvSpPr>
            <a:spLocks noGrp="1"/>
          </p:cNvSpPr>
          <p:nvPr>
            <p:ph type="ftr" sz="quarter" idx="11"/>
          </p:nvPr>
        </p:nvSpPr>
        <p:spPr>
          <a:xfrm>
            <a:off x="971600" y="6356350"/>
            <a:ext cx="7488832"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a:xfrm>
            <a:off x="971600" y="6356350"/>
            <a:ext cx="7488832"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
        <p:nvSpPr>
          <p:cNvPr id="4" name="Ovale 3"/>
          <p:cNvSpPr/>
          <p:nvPr/>
        </p:nvSpPr>
        <p:spPr>
          <a:xfrm>
            <a:off x="2843808" y="1052736"/>
            <a:ext cx="3168352" cy="93610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smtClean="0">
                <a:solidFill>
                  <a:schemeClr val="tx1"/>
                </a:solidFill>
              </a:rPr>
              <a:t>ADHD</a:t>
            </a:r>
            <a:endParaRPr lang="it-IT" sz="3200" dirty="0">
              <a:solidFill>
                <a:schemeClr val="tx1"/>
              </a:solidFill>
            </a:endParaRPr>
          </a:p>
        </p:txBody>
      </p:sp>
      <p:cxnSp>
        <p:nvCxnSpPr>
          <p:cNvPr id="6" name="Connettore 2 5"/>
          <p:cNvCxnSpPr/>
          <p:nvPr/>
        </p:nvCxnSpPr>
        <p:spPr>
          <a:xfrm flipH="1">
            <a:off x="2195736" y="2708920"/>
            <a:ext cx="136815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4644008" y="2564904"/>
            <a:ext cx="21602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ttore 2 7"/>
          <p:cNvCxnSpPr/>
          <p:nvPr/>
        </p:nvCxnSpPr>
        <p:spPr>
          <a:xfrm>
            <a:off x="5868144" y="2708920"/>
            <a:ext cx="151216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3995936" y="3356992"/>
            <a:ext cx="1728192" cy="5760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iperattività</a:t>
            </a:r>
            <a:endParaRPr lang="it-IT" dirty="0">
              <a:solidFill>
                <a:schemeClr val="tx1"/>
              </a:solidFill>
            </a:endParaRPr>
          </a:p>
        </p:txBody>
      </p:sp>
      <p:sp>
        <p:nvSpPr>
          <p:cNvPr id="14" name="Rettangolo 13"/>
          <p:cNvSpPr/>
          <p:nvPr/>
        </p:nvSpPr>
        <p:spPr>
          <a:xfrm>
            <a:off x="1475656" y="3284984"/>
            <a:ext cx="1728192" cy="5760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Difficoltà di attenzione</a:t>
            </a:r>
            <a:endParaRPr lang="it-IT" dirty="0">
              <a:solidFill>
                <a:schemeClr val="tx1"/>
              </a:solidFill>
            </a:endParaRPr>
          </a:p>
        </p:txBody>
      </p:sp>
      <p:sp>
        <p:nvSpPr>
          <p:cNvPr id="15" name="Rettangolo 14"/>
          <p:cNvSpPr/>
          <p:nvPr/>
        </p:nvSpPr>
        <p:spPr>
          <a:xfrm>
            <a:off x="6372200" y="3356992"/>
            <a:ext cx="1728192" cy="5760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impulsività</a:t>
            </a:r>
            <a:endParaRPr lang="it-IT" dirty="0">
              <a:solidFill>
                <a:schemeClr val="tx1"/>
              </a:solidFill>
            </a:endParaRPr>
          </a:p>
        </p:txBody>
      </p:sp>
      <p:sp>
        <p:nvSpPr>
          <p:cNvPr id="16" name="Rettangolo 15"/>
          <p:cNvSpPr/>
          <p:nvPr/>
        </p:nvSpPr>
        <p:spPr>
          <a:xfrm>
            <a:off x="4067944" y="2204864"/>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Sintomi primari</a:t>
            </a:r>
            <a:endParaRPr lang="it-IT" sz="1200" dirty="0">
              <a:solidFill>
                <a:schemeClr val="tx1"/>
              </a:solidFill>
            </a:endParaRPr>
          </a:p>
        </p:txBody>
      </p:sp>
      <p:sp>
        <p:nvSpPr>
          <p:cNvPr id="19" name="Rettangolo 18"/>
          <p:cNvSpPr/>
          <p:nvPr/>
        </p:nvSpPr>
        <p:spPr>
          <a:xfrm>
            <a:off x="3563888" y="4293096"/>
            <a:ext cx="244827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solidFill>
                  <a:schemeClr val="tx1"/>
                </a:solidFill>
              </a:rPr>
              <a:t>Sintomi secondari e disturbi associati </a:t>
            </a:r>
            <a:endParaRPr lang="it-IT" sz="1200" dirty="0">
              <a:solidFill>
                <a:schemeClr val="tx1"/>
              </a:solidFill>
            </a:endParaRPr>
          </a:p>
        </p:txBody>
      </p:sp>
      <p:cxnSp>
        <p:nvCxnSpPr>
          <p:cNvPr id="20" name="Connettore 2 19"/>
          <p:cNvCxnSpPr/>
          <p:nvPr/>
        </p:nvCxnSpPr>
        <p:spPr>
          <a:xfrm flipH="1">
            <a:off x="1259632" y="4869160"/>
            <a:ext cx="136815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6804248" y="4725144"/>
            <a:ext cx="100811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5220072" y="4725144"/>
            <a:ext cx="14401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H="1">
            <a:off x="3347864" y="4941168"/>
            <a:ext cx="43204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ttangolo 27"/>
          <p:cNvSpPr/>
          <p:nvPr/>
        </p:nvSpPr>
        <p:spPr>
          <a:xfrm>
            <a:off x="611560" y="5517232"/>
            <a:ext cx="1728192"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Comportamenti aggressivi</a:t>
            </a:r>
            <a:endParaRPr lang="it-IT" dirty="0">
              <a:solidFill>
                <a:schemeClr val="tx1"/>
              </a:solidFill>
            </a:endParaRPr>
          </a:p>
        </p:txBody>
      </p:sp>
      <p:sp>
        <p:nvSpPr>
          <p:cNvPr id="29" name="Rettangolo 28"/>
          <p:cNvSpPr/>
          <p:nvPr/>
        </p:nvSpPr>
        <p:spPr>
          <a:xfrm>
            <a:off x="2771800" y="5517232"/>
            <a:ext cx="1728192" cy="57606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Difficoltà scolastiche</a:t>
            </a:r>
            <a:endParaRPr lang="it-IT" dirty="0">
              <a:solidFill>
                <a:schemeClr val="tx1"/>
              </a:solidFill>
            </a:endParaRPr>
          </a:p>
        </p:txBody>
      </p:sp>
      <p:sp>
        <p:nvSpPr>
          <p:cNvPr id="30" name="Rettangolo 29"/>
          <p:cNvSpPr/>
          <p:nvPr/>
        </p:nvSpPr>
        <p:spPr>
          <a:xfrm>
            <a:off x="4788024" y="5445224"/>
            <a:ext cx="1728192" cy="5760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Problematiche interpersonali</a:t>
            </a:r>
            <a:endParaRPr lang="it-IT" dirty="0">
              <a:solidFill>
                <a:schemeClr val="tx1"/>
              </a:solidFill>
            </a:endParaRPr>
          </a:p>
        </p:txBody>
      </p:sp>
      <p:sp>
        <p:nvSpPr>
          <p:cNvPr id="31" name="Rettangolo 30"/>
          <p:cNvSpPr/>
          <p:nvPr/>
        </p:nvSpPr>
        <p:spPr>
          <a:xfrm>
            <a:off x="6732240" y="5445224"/>
            <a:ext cx="1728192"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Disturbi emotivi</a:t>
            </a:r>
            <a:endParaRPr lang="it-IT" dirty="0">
              <a:solidFill>
                <a:schemeClr val="tx1"/>
              </a:solidFill>
            </a:endParaRPr>
          </a:p>
        </p:txBody>
      </p:sp>
      <p:sp useBgFill="1">
        <p:nvSpPr>
          <p:cNvPr id="26" name="Fumetto 4 25"/>
          <p:cNvSpPr/>
          <p:nvPr/>
        </p:nvSpPr>
        <p:spPr>
          <a:xfrm>
            <a:off x="5868144" y="0"/>
            <a:ext cx="3059832" cy="158417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FF0000"/>
                </a:solidFill>
              </a:rPr>
              <a:t>nota </a:t>
            </a:r>
            <a:r>
              <a:rPr lang="it-IT" b="1" dirty="0" err="1" smtClean="0">
                <a:solidFill>
                  <a:srgbClr val="FF0000"/>
                </a:solidFill>
              </a:rPr>
              <a:t>Miur</a:t>
            </a:r>
            <a:r>
              <a:rPr lang="it-IT" b="1" dirty="0" smtClean="0">
                <a:solidFill>
                  <a:srgbClr val="FF0000"/>
                </a:solidFill>
              </a:rPr>
              <a:t> e Circolare n. 4089 del 15/06/2010</a:t>
            </a:r>
            <a:endParaRPr lang="it-IT" b="1"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97346"/>
            <a:ext cx="8064896" cy="6247864"/>
          </a:xfrm>
          <a:prstGeom prst="rect">
            <a:avLst/>
          </a:prstGeom>
        </p:spPr>
        <p:txBody>
          <a:bodyPr wrap="square">
            <a:spAutoFit/>
          </a:bodyPr>
          <a:lstStyle/>
          <a:p>
            <a:endParaRPr lang="it-IT" dirty="0"/>
          </a:p>
          <a:p>
            <a:pPr algn="ctr"/>
            <a:r>
              <a:rPr lang="it-IT" sz="2800" b="1" dirty="0" smtClean="0">
                <a:solidFill>
                  <a:srgbClr val="FF0000"/>
                </a:solidFill>
                <a:latin typeface="Arial" pitchFamily="34" charset="0"/>
                <a:cs typeface="Arial" pitchFamily="34" charset="0"/>
              </a:rPr>
              <a:t>GLI ALUNNI CON SINDROME ADHD – </a:t>
            </a:r>
          </a:p>
          <a:p>
            <a:pPr algn="ctr"/>
            <a:r>
              <a:rPr lang="it-IT" b="1" dirty="0" smtClean="0">
                <a:solidFill>
                  <a:srgbClr val="FF0000"/>
                </a:solidFill>
                <a:latin typeface="Arial" pitchFamily="34" charset="0"/>
                <a:cs typeface="Arial" pitchFamily="34" charset="0"/>
              </a:rPr>
              <a:t>LA VALUTAZIONE </a:t>
            </a:r>
            <a:endParaRPr lang="it-IT" b="1" dirty="0">
              <a:solidFill>
                <a:srgbClr val="FF0000"/>
              </a:solidFill>
              <a:latin typeface="Arial" pitchFamily="34" charset="0"/>
              <a:cs typeface="Arial" pitchFamily="34" charset="0"/>
            </a:endParaRPr>
          </a:p>
          <a:p>
            <a:pPr algn="ctr"/>
            <a:r>
              <a:rPr lang="it-IT" b="1" dirty="0">
                <a:solidFill>
                  <a:schemeClr val="tx2">
                    <a:lumMod val="60000"/>
                    <a:lumOff val="40000"/>
                  </a:schemeClr>
                </a:solidFill>
                <a:latin typeface="Arial" pitchFamily="34" charset="0"/>
                <a:cs typeface="Arial" pitchFamily="34" charset="0"/>
              </a:rPr>
              <a:t>Nota </a:t>
            </a:r>
            <a:r>
              <a:rPr lang="it-IT" b="1" dirty="0" err="1">
                <a:solidFill>
                  <a:schemeClr val="tx2">
                    <a:lumMod val="60000"/>
                    <a:lumOff val="40000"/>
                  </a:schemeClr>
                </a:solidFill>
                <a:latin typeface="Arial" pitchFamily="34" charset="0"/>
                <a:cs typeface="Arial" pitchFamily="34" charset="0"/>
              </a:rPr>
              <a:t>Miur</a:t>
            </a:r>
            <a:r>
              <a:rPr lang="it-IT" b="1" dirty="0">
                <a:solidFill>
                  <a:schemeClr val="tx2">
                    <a:lumMod val="60000"/>
                    <a:lumOff val="40000"/>
                  </a:schemeClr>
                </a:solidFill>
                <a:latin typeface="Arial" pitchFamily="34" charset="0"/>
                <a:cs typeface="Arial" pitchFamily="34" charset="0"/>
              </a:rPr>
              <a:t> </a:t>
            </a:r>
            <a:r>
              <a:rPr lang="it-IT" b="1" dirty="0" err="1" smtClean="0">
                <a:solidFill>
                  <a:schemeClr val="tx2">
                    <a:lumMod val="60000"/>
                    <a:lumOff val="40000"/>
                  </a:schemeClr>
                </a:solidFill>
                <a:latin typeface="Arial" pitchFamily="34" charset="0"/>
                <a:cs typeface="Arial" pitchFamily="34" charset="0"/>
              </a:rPr>
              <a:t>Prot</a:t>
            </a:r>
            <a:r>
              <a:rPr lang="it-IT" b="1" dirty="0">
                <a:solidFill>
                  <a:schemeClr val="tx2">
                    <a:lumMod val="60000"/>
                    <a:lumOff val="40000"/>
                  </a:schemeClr>
                </a:solidFill>
                <a:latin typeface="Arial" pitchFamily="34" charset="0"/>
                <a:cs typeface="Arial" pitchFamily="34" charset="0"/>
              </a:rPr>
              <a:t>. n. 4089 - 15/6/2010 </a:t>
            </a:r>
            <a:endParaRPr lang="it-IT" b="1" dirty="0" smtClean="0">
              <a:solidFill>
                <a:schemeClr val="tx2">
                  <a:lumMod val="60000"/>
                  <a:lumOff val="40000"/>
                </a:schemeClr>
              </a:solidFill>
              <a:latin typeface="Arial" pitchFamily="34" charset="0"/>
              <a:cs typeface="Arial" pitchFamily="34" charset="0"/>
            </a:endParaRPr>
          </a:p>
          <a:p>
            <a:pPr algn="just"/>
            <a:endParaRPr lang="it-IT" b="1" dirty="0">
              <a:solidFill>
                <a:schemeClr val="tx2">
                  <a:lumMod val="60000"/>
                  <a:lumOff val="40000"/>
                </a:schemeClr>
              </a:solidFill>
              <a:latin typeface="Arial" pitchFamily="34" charset="0"/>
              <a:cs typeface="Arial" pitchFamily="34" charset="0"/>
            </a:endParaRPr>
          </a:p>
          <a:p>
            <a:pPr algn="just"/>
            <a:r>
              <a:rPr lang="it-IT" sz="2000" b="1" dirty="0">
                <a:latin typeface="Arial" pitchFamily="34" charset="0"/>
                <a:cs typeface="Arial" pitchFamily="34" charset="0"/>
              </a:rPr>
              <a:t>In merito alla norma sancita dal </a:t>
            </a:r>
            <a:r>
              <a:rPr lang="it-IT" sz="2000" b="1" dirty="0">
                <a:solidFill>
                  <a:srgbClr val="FF0000"/>
                </a:solidFill>
                <a:latin typeface="Arial" pitchFamily="34" charset="0"/>
                <a:cs typeface="Arial" pitchFamily="34" charset="0"/>
              </a:rPr>
              <a:t>Decreto Ministeriale 16 gennaio 2009 </a:t>
            </a:r>
            <a:r>
              <a:rPr lang="it-IT" sz="2000" b="1" dirty="0" err="1">
                <a:solidFill>
                  <a:srgbClr val="FF0000"/>
                </a:solidFill>
                <a:latin typeface="Arial" pitchFamily="34" charset="0"/>
                <a:cs typeface="Arial" pitchFamily="34" charset="0"/>
              </a:rPr>
              <a:t>n°</a:t>
            </a:r>
            <a:r>
              <a:rPr lang="it-IT" sz="2000" b="1" dirty="0">
                <a:solidFill>
                  <a:srgbClr val="FF0000"/>
                </a:solidFill>
                <a:latin typeface="Arial" pitchFamily="34" charset="0"/>
                <a:cs typeface="Arial" pitchFamily="34" charset="0"/>
              </a:rPr>
              <a:t> 5 </a:t>
            </a:r>
            <a:r>
              <a:rPr lang="it-IT" sz="2000" b="1" dirty="0">
                <a:latin typeface="Arial" pitchFamily="34" charset="0"/>
                <a:cs typeface="Arial" pitchFamily="34" charset="0"/>
              </a:rPr>
              <a:t>che riguarda </a:t>
            </a:r>
            <a:r>
              <a:rPr lang="it-IT" sz="2000" b="1" i="1" dirty="0">
                <a:latin typeface="Arial" pitchFamily="34" charset="0"/>
                <a:cs typeface="Arial" pitchFamily="34" charset="0"/>
              </a:rPr>
              <a:t>“Criteri e modalità applicative della valutazione del comportamento”</a:t>
            </a:r>
            <a:r>
              <a:rPr lang="it-IT" sz="2000" b="1" dirty="0">
                <a:latin typeface="Arial" pitchFamily="34" charset="0"/>
                <a:cs typeface="Arial" pitchFamily="34" charset="0"/>
              </a:rPr>
              <a:t> </a:t>
            </a:r>
            <a:r>
              <a:rPr lang="it-IT" sz="2000" b="1" u="sng" dirty="0">
                <a:latin typeface="Arial" pitchFamily="34" charset="0"/>
                <a:cs typeface="Arial" pitchFamily="34" charset="0"/>
              </a:rPr>
              <a:t>è auspicabile che i docenti considerino i fattori presenti nella diagnosi ADHD prima di procedere alla valutazione dell’alunno/a. </a:t>
            </a:r>
          </a:p>
          <a:p>
            <a:pPr algn="just"/>
            <a:endParaRPr lang="it-IT" sz="2000" b="1" dirty="0" smtClean="0">
              <a:latin typeface="Arial" pitchFamily="34" charset="0"/>
              <a:cs typeface="Arial" pitchFamily="34" charset="0"/>
            </a:endParaRPr>
          </a:p>
          <a:p>
            <a:pPr algn="just"/>
            <a:r>
              <a:rPr lang="it-IT" sz="2000" b="1" dirty="0" smtClean="0">
                <a:latin typeface="Arial" pitchFamily="34" charset="0"/>
                <a:cs typeface="Arial" pitchFamily="34" charset="0"/>
              </a:rPr>
              <a:t>Si </a:t>
            </a:r>
            <a:r>
              <a:rPr lang="it-IT" sz="2000" b="1" dirty="0">
                <a:latin typeface="Arial" pitchFamily="34" charset="0"/>
                <a:cs typeface="Arial" pitchFamily="34" charset="0"/>
              </a:rPr>
              <a:t>sottolinea l'importanza e delicatezza della valutazione periodica del comportamento dell'alunno (voto di condotta). </a:t>
            </a:r>
            <a:r>
              <a:rPr lang="it-IT" sz="2000" b="1" u="sng" dirty="0">
                <a:latin typeface="Arial" pitchFamily="34" charset="0"/>
                <a:cs typeface="Arial" pitchFamily="34" charset="0"/>
              </a:rPr>
              <a:t>Occorre infatti tenere conto del fatto che il comportamento di un alunno con ADHD è condizionato fortemente dalla presenza dei sintomi del disturbo. </a:t>
            </a:r>
          </a:p>
          <a:p>
            <a:pPr algn="just"/>
            <a:r>
              <a:rPr lang="it-IT" sz="2000" b="1" dirty="0">
                <a:solidFill>
                  <a:srgbClr val="FF0000"/>
                </a:solidFill>
                <a:latin typeface="Arial" pitchFamily="34" charset="0"/>
                <a:cs typeface="Arial" pitchFamily="34" charset="0"/>
              </a:rPr>
              <a:t>Sarebbe pertanto auspicabile che la </a:t>
            </a:r>
            <a:r>
              <a:rPr lang="it-IT" sz="2000" b="1" u="sng" dirty="0">
                <a:solidFill>
                  <a:srgbClr val="FF0000"/>
                </a:solidFill>
                <a:latin typeface="Arial" pitchFamily="34" charset="0"/>
                <a:cs typeface="Arial" pitchFamily="34" charset="0"/>
              </a:rPr>
              <a:t>valutazione</a:t>
            </a:r>
            <a:r>
              <a:rPr lang="it-IT" sz="2000" b="1" dirty="0">
                <a:solidFill>
                  <a:srgbClr val="FF0000"/>
                </a:solidFill>
                <a:latin typeface="Arial" pitchFamily="34" charset="0"/>
                <a:cs typeface="Arial" pitchFamily="34" charset="0"/>
              </a:rPr>
              <a:t> delle sue azioni fosse fatta evitando di attribuire valutazioni negative per comportamenti che sono attribuibili a fattori di tipo neurobiologico. </a:t>
            </a:r>
            <a:endParaRPr lang="it-IT" sz="2000" dirty="0">
              <a:solidFill>
                <a:srgbClr val="FF0000"/>
              </a:solidFill>
              <a:latin typeface="Arial" pitchFamily="34" charset="0"/>
              <a:cs typeface="Arial" pitchFamily="34" charset="0"/>
            </a:endParaRPr>
          </a:p>
        </p:txBody>
      </p:sp>
      <p:sp>
        <p:nvSpPr>
          <p:cNvPr id="3" name="Segnaposto piè di pagina 2"/>
          <p:cNvSpPr>
            <a:spLocks noGrp="1"/>
          </p:cNvSpPr>
          <p:nvPr>
            <p:ph type="ftr" sz="quarter" idx="11"/>
          </p:nvPr>
        </p:nvSpPr>
        <p:spPr>
          <a:xfrm>
            <a:off x="1043608" y="6309320"/>
            <a:ext cx="7488832"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0" y="620688"/>
            <a:ext cx="1331640" cy="1115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836713"/>
            <a:ext cx="8496944" cy="5616624"/>
          </a:xfrm>
          <a:prstGeom prst="rect">
            <a:avLst/>
          </a:prstGeom>
          <a:noFill/>
          <a:ln w="9525">
            <a:noFill/>
            <a:miter lim="800000"/>
            <a:headEnd/>
            <a:tailEnd/>
          </a:ln>
        </p:spPr>
      </p:pic>
      <p:sp>
        <p:nvSpPr>
          <p:cNvPr id="3" name="Segnaposto piè di pagina 2"/>
          <p:cNvSpPr>
            <a:spLocks noGrp="1"/>
          </p:cNvSpPr>
          <p:nvPr>
            <p:ph type="ftr" sz="quarter" idx="11"/>
          </p:nvPr>
        </p:nvSpPr>
        <p:spPr>
          <a:xfrm>
            <a:off x="827584" y="6356350"/>
            <a:ext cx="7776864"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5602634"/>
          </a:xfrm>
        </p:spPr>
        <p:txBody>
          <a:bodyPr>
            <a:normAutofit/>
          </a:bodyPr>
          <a:lstStyle/>
          <a:p>
            <a:r>
              <a:rPr lang="it-IT" sz="3600" b="1" dirty="0" smtClean="0"/>
              <a:t>Strumenti  gratuiti </a:t>
            </a:r>
            <a:br>
              <a:rPr lang="it-IT" sz="3600" b="1" dirty="0" smtClean="0"/>
            </a:br>
            <a:r>
              <a:rPr lang="it-IT" sz="3600" dirty="0" smtClean="0"/>
              <a:t>da acquisire tramite </a:t>
            </a:r>
            <a:r>
              <a:rPr lang="it-IT" sz="3600" dirty="0" err="1" smtClean="0"/>
              <a:t>ins</a:t>
            </a:r>
            <a:r>
              <a:rPr lang="it-IT" sz="3600" dirty="0" smtClean="0"/>
              <a:t>. </a:t>
            </a:r>
            <a:r>
              <a:rPr lang="it-IT" sz="3600" dirty="0" err="1" smtClean="0"/>
              <a:t>Giacomini</a:t>
            </a:r>
            <a:r>
              <a:rPr lang="it-IT" sz="3600" dirty="0" smtClean="0"/>
              <a:t> Claudia:</a:t>
            </a:r>
            <a:br>
              <a:rPr lang="it-IT" sz="3600" dirty="0" smtClean="0"/>
            </a:br>
            <a:r>
              <a:rPr lang="it-IT" sz="3600" dirty="0" smtClean="0"/>
              <a:t/>
            </a:r>
            <a:br>
              <a:rPr lang="it-IT" sz="3600" dirty="0" smtClean="0"/>
            </a:br>
            <a:r>
              <a:rPr lang="it-IT" sz="3600" dirty="0" smtClean="0"/>
              <a:t/>
            </a:r>
            <a:br>
              <a:rPr lang="it-IT" sz="3600" dirty="0" smtClean="0"/>
            </a:br>
            <a:r>
              <a:rPr lang="it-IT" sz="3600" b="1" dirty="0" smtClean="0"/>
              <a:t>- Leggi X ME (SINTESI VOCALE)</a:t>
            </a:r>
            <a:br>
              <a:rPr lang="it-IT" sz="3600" b="1" dirty="0" smtClean="0"/>
            </a:br>
            <a:r>
              <a:rPr lang="it-IT" sz="3600" b="1" dirty="0" smtClean="0"/>
              <a:t>- </a:t>
            </a:r>
            <a:r>
              <a:rPr lang="it-IT" sz="3600" b="1" dirty="0" err="1" smtClean="0"/>
              <a:t>PDFxcview</a:t>
            </a:r>
            <a:r>
              <a:rPr lang="it-IT" sz="3600" b="1" dirty="0" smtClean="0"/>
              <a:t/>
            </a:r>
            <a:br>
              <a:rPr lang="it-IT" sz="3600" b="1" dirty="0" smtClean="0"/>
            </a:br>
            <a:r>
              <a:rPr lang="it-IT" sz="3600" b="1" dirty="0" smtClean="0"/>
              <a:t>- </a:t>
            </a:r>
            <a:r>
              <a:rPr lang="it-IT" sz="3600" b="1" dirty="0" err="1" smtClean="0"/>
              <a:t>MindMaple</a:t>
            </a:r>
            <a:r>
              <a:rPr lang="it-IT" sz="2400" b="1" dirty="0" smtClean="0"/>
              <a:t/>
            </a:r>
            <a:br>
              <a:rPr lang="it-IT" sz="2400" b="1" dirty="0" smtClean="0"/>
            </a:br>
            <a:endParaRPr lang="it-IT" sz="2400" b="1" dirty="0"/>
          </a:p>
        </p:txBody>
      </p:sp>
      <p:sp>
        <p:nvSpPr>
          <p:cNvPr id="2" name="Segnaposto piè di pagina 1"/>
          <p:cNvSpPr>
            <a:spLocks noGrp="1"/>
          </p:cNvSpPr>
          <p:nvPr>
            <p:ph type="ftr" sz="quarter" idx="11"/>
          </p:nvPr>
        </p:nvSpPr>
        <p:spPr>
          <a:xfrm>
            <a:off x="395536" y="6356350"/>
            <a:ext cx="8280920"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piè di pagina 2"/>
          <p:cNvSpPr>
            <a:spLocks noGrp="1"/>
          </p:cNvSpPr>
          <p:nvPr>
            <p:ph type="ftr" sz="quarter" idx="11"/>
          </p:nvPr>
        </p:nvSpPr>
        <p:spPr/>
        <p:txBody>
          <a:bodyPr/>
          <a:lstStyle/>
          <a:p>
            <a:r>
              <a:rPr lang="it-IT" smtClean="0"/>
              <a:t>Istituto Comprensivo Cepagatti - Referenti BES ins. Giacomini Claudia e ins. Mucci Carla</a:t>
            </a:r>
            <a:endParaRPr lang="it-IT"/>
          </a:p>
        </p:txBody>
      </p:sp>
      <p:pic>
        <p:nvPicPr>
          <p:cNvPr id="3074"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piè di pagina 2"/>
          <p:cNvSpPr>
            <a:spLocks noGrp="1"/>
          </p:cNvSpPr>
          <p:nvPr>
            <p:ph type="ftr" sz="quarter" idx="11"/>
          </p:nvPr>
        </p:nvSpPr>
        <p:spPr>
          <a:xfrm>
            <a:off x="323528" y="6356350"/>
            <a:ext cx="8496944"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683568" y="6021288"/>
            <a:ext cx="7776864"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
        <p:nvSpPr>
          <p:cNvPr id="3" name="Rettangolo 2"/>
          <p:cNvSpPr/>
          <p:nvPr/>
        </p:nvSpPr>
        <p:spPr>
          <a:xfrm>
            <a:off x="683568" y="474344"/>
            <a:ext cx="7704856" cy="4955203"/>
          </a:xfrm>
          <a:prstGeom prst="rect">
            <a:avLst/>
          </a:prstGeom>
        </p:spPr>
        <p:txBody>
          <a:bodyPr wrap="square">
            <a:spAutoFit/>
          </a:bodyPr>
          <a:lstStyle/>
          <a:p>
            <a:pPr algn="ctr"/>
            <a:r>
              <a:rPr lang="it-IT" sz="2800" b="1" dirty="0" smtClean="0">
                <a:solidFill>
                  <a:srgbClr val="FF0000"/>
                </a:solidFill>
                <a:latin typeface="Arial" pitchFamily="34" charset="0"/>
                <a:cs typeface="Arial" pitchFamily="34" charset="0"/>
              </a:rPr>
              <a:t>DPR.275/99 </a:t>
            </a:r>
          </a:p>
          <a:p>
            <a:pPr algn="just"/>
            <a:r>
              <a:rPr lang="it-IT" b="1" dirty="0" smtClean="0">
                <a:latin typeface="Arial" pitchFamily="34" charset="0"/>
                <a:cs typeface="Arial" pitchFamily="34" charset="0"/>
              </a:rPr>
              <a:t>“Regolamento recante norme in materia di autonomia delle istituzioni scolastiche, ai sensi dell'art. 21 della legge 15 marzo 1997, n. 59”</a:t>
            </a:r>
          </a:p>
          <a:p>
            <a:pPr algn="just"/>
            <a:r>
              <a:rPr lang="it-IT" b="1" dirty="0" smtClean="0">
                <a:latin typeface="Arial" pitchFamily="34" charset="0"/>
                <a:cs typeface="Arial" pitchFamily="34" charset="0"/>
              </a:rPr>
              <a:t>Art. 1 Natura e scopi dell'autonomia delle istituzioni scolastiche </a:t>
            </a:r>
          </a:p>
          <a:p>
            <a:pPr algn="just">
              <a:lnSpc>
                <a:spcPct val="150000"/>
              </a:lnSpc>
            </a:pPr>
            <a:r>
              <a:rPr lang="it-IT" dirty="0" smtClean="0">
                <a:latin typeface="Arial" pitchFamily="34" charset="0"/>
                <a:cs typeface="Arial" pitchFamily="34" charset="0"/>
              </a:rPr>
              <a:t>2. </a:t>
            </a:r>
            <a:r>
              <a:rPr lang="it-IT" dirty="0" smtClean="0">
                <a:solidFill>
                  <a:srgbClr val="FF0000"/>
                </a:solidFill>
                <a:latin typeface="Arial" pitchFamily="34" charset="0"/>
                <a:cs typeface="Arial" pitchFamily="34" charset="0"/>
              </a:rPr>
              <a:t>L'autonomia</a:t>
            </a:r>
            <a:r>
              <a:rPr lang="it-IT" dirty="0" smtClean="0">
                <a:latin typeface="Arial" pitchFamily="34" charset="0"/>
                <a:cs typeface="Arial" pitchFamily="34" charset="0"/>
              </a:rPr>
              <a:t> </a:t>
            </a:r>
            <a:r>
              <a:rPr lang="it-IT" dirty="0" smtClean="0">
                <a:solidFill>
                  <a:srgbClr val="FF0000"/>
                </a:solidFill>
                <a:latin typeface="Arial" pitchFamily="34" charset="0"/>
                <a:cs typeface="Arial" pitchFamily="34" charset="0"/>
              </a:rPr>
              <a:t>delle istituzioni scolastiche è garanzia di libertà di insegnamento </a:t>
            </a:r>
            <a:r>
              <a:rPr lang="it-IT" dirty="0" smtClean="0">
                <a:latin typeface="Arial" pitchFamily="34" charset="0"/>
                <a:cs typeface="Arial" pitchFamily="34" charset="0"/>
              </a:rPr>
              <a:t>e di pluralismo culturale e si sostanzia nella progettazione e nella realizzazione di interventi di educazione, formazione e istruzione </a:t>
            </a:r>
            <a:r>
              <a:rPr lang="it-IT" dirty="0" smtClean="0">
                <a:solidFill>
                  <a:srgbClr val="FF0000"/>
                </a:solidFill>
                <a:latin typeface="Arial" pitchFamily="34" charset="0"/>
                <a:cs typeface="Arial" pitchFamily="34" charset="0"/>
              </a:rPr>
              <a:t>mirati allo sviluppo della persona umana, adeguati ai diversi contesti</a:t>
            </a:r>
            <a:r>
              <a:rPr lang="it-IT" dirty="0" smtClean="0">
                <a:latin typeface="Arial" pitchFamily="34" charset="0"/>
                <a:cs typeface="Arial" pitchFamily="34" charset="0"/>
              </a:rPr>
              <a:t>, alla domanda delle famiglie </a:t>
            </a:r>
            <a:r>
              <a:rPr lang="it-IT" dirty="0" smtClean="0">
                <a:solidFill>
                  <a:srgbClr val="FF0000"/>
                </a:solidFill>
                <a:latin typeface="Arial" pitchFamily="34" charset="0"/>
                <a:cs typeface="Arial" pitchFamily="34" charset="0"/>
              </a:rPr>
              <a:t>e alle caratteristiche specifiche dei soggetti coinvolti, al fine di garantire loro il successo formativo,</a:t>
            </a:r>
            <a:r>
              <a:rPr lang="it-IT" dirty="0" smtClean="0">
                <a:latin typeface="Arial" pitchFamily="34" charset="0"/>
                <a:cs typeface="Arial" pitchFamily="34" charset="0"/>
              </a:rPr>
              <a:t> coerentemente con le finalità e gli obiettivi generali del sistema di istruzione e con l'esigenza di migliorare l'efficacia del processo di insegnamento e di apprendimento. </a:t>
            </a:r>
          </a:p>
        </p:txBody>
      </p:sp>
      <p:pic>
        <p:nvPicPr>
          <p:cNvPr id="4" name="Picture 2"/>
          <p:cNvPicPr>
            <a:picLocks noChangeAspect="1" noChangeArrowheads="1"/>
          </p:cNvPicPr>
          <p:nvPr/>
        </p:nvPicPr>
        <p:blipFill>
          <a:blip r:embed="rId2" cstate="print"/>
          <a:srcRect/>
          <a:stretch>
            <a:fillRect/>
          </a:stretch>
        </p:blipFill>
        <p:spPr bwMode="auto">
          <a:xfrm>
            <a:off x="539552" y="5301208"/>
            <a:ext cx="939552" cy="939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55576" y="6356350"/>
            <a:ext cx="7560840"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
        <p:nvSpPr>
          <p:cNvPr id="3" name="Rettangolo 2"/>
          <p:cNvSpPr/>
          <p:nvPr/>
        </p:nvSpPr>
        <p:spPr>
          <a:xfrm>
            <a:off x="251520" y="188640"/>
            <a:ext cx="8640960" cy="5416868"/>
          </a:xfrm>
          <a:prstGeom prst="rect">
            <a:avLst/>
          </a:prstGeom>
        </p:spPr>
        <p:txBody>
          <a:bodyPr wrap="square">
            <a:spAutoFit/>
          </a:bodyPr>
          <a:lstStyle/>
          <a:p>
            <a:endParaRPr lang="it-IT" dirty="0" smtClean="0"/>
          </a:p>
          <a:p>
            <a:pPr algn="ctr"/>
            <a:r>
              <a:rPr lang="it-IT" sz="2400" b="1" dirty="0" smtClean="0"/>
              <a:t>Art. 4  </a:t>
            </a:r>
            <a:r>
              <a:rPr lang="it-IT" sz="2400" b="1" dirty="0" smtClean="0">
                <a:solidFill>
                  <a:srgbClr val="00B050"/>
                </a:solidFill>
              </a:rPr>
              <a:t>Autonomia didattica </a:t>
            </a:r>
          </a:p>
          <a:p>
            <a:pPr algn="ctr"/>
            <a:endParaRPr lang="it-IT" sz="2400" dirty="0" smtClean="0">
              <a:solidFill>
                <a:srgbClr val="00B050"/>
              </a:solidFill>
            </a:endParaRPr>
          </a:p>
          <a:p>
            <a:pPr algn="just"/>
            <a:r>
              <a:rPr lang="it-IT" sz="2000" dirty="0" smtClean="0">
                <a:latin typeface="Arial" pitchFamily="34" charset="0"/>
                <a:cs typeface="Arial" pitchFamily="34" charset="0"/>
              </a:rPr>
              <a:t>2. Nell'esercizio dell'autonomia didattica le istituzioni scolastiche regolano i </a:t>
            </a:r>
            <a:r>
              <a:rPr lang="it-IT" sz="2000" dirty="0" smtClean="0">
                <a:solidFill>
                  <a:srgbClr val="FF0000"/>
                </a:solidFill>
                <a:latin typeface="Arial" pitchFamily="34" charset="0"/>
                <a:cs typeface="Arial" pitchFamily="34" charset="0"/>
              </a:rPr>
              <a:t>tempi dell'insegnamento e dello svolgimento delle singole discipline e attività nel modo più adeguato al tipo di studi e ai ritmi di apprendimento degli alunni.</a:t>
            </a:r>
            <a:r>
              <a:rPr lang="it-IT" sz="2000" dirty="0" smtClean="0">
                <a:latin typeface="Arial" pitchFamily="34" charset="0"/>
                <a:cs typeface="Arial" pitchFamily="34" charset="0"/>
              </a:rPr>
              <a:t> </a:t>
            </a:r>
          </a:p>
          <a:p>
            <a:pPr algn="just"/>
            <a:r>
              <a:rPr lang="it-IT" sz="2000" dirty="0" smtClean="0">
                <a:latin typeface="Arial" pitchFamily="34" charset="0"/>
                <a:cs typeface="Arial" pitchFamily="34" charset="0"/>
              </a:rPr>
              <a:t>A tal fine </a:t>
            </a:r>
            <a:r>
              <a:rPr lang="it-IT" sz="2000" dirty="0" smtClean="0">
                <a:solidFill>
                  <a:srgbClr val="FF0000"/>
                </a:solidFill>
                <a:latin typeface="Arial" pitchFamily="34" charset="0"/>
                <a:cs typeface="Arial" pitchFamily="34" charset="0"/>
              </a:rPr>
              <a:t>le istituzioni scolastiche possono adottare tutte le forme di flessibilità </a:t>
            </a:r>
            <a:r>
              <a:rPr lang="it-IT" sz="2000" dirty="0" smtClean="0">
                <a:latin typeface="Arial" pitchFamily="34" charset="0"/>
                <a:cs typeface="Arial" pitchFamily="34" charset="0"/>
              </a:rPr>
              <a:t>che ritengono opportune e tra l'altro: </a:t>
            </a:r>
          </a:p>
          <a:p>
            <a:pPr marL="342900" indent="-342900" algn="just"/>
            <a:endParaRPr lang="it-IT" sz="2000" dirty="0" smtClean="0">
              <a:solidFill>
                <a:srgbClr val="FF0000"/>
              </a:solidFill>
              <a:latin typeface="Arial" pitchFamily="34" charset="0"/>
              <a:cs typeface="Arial" pitchFamily="34" charset="0"/>
            </a:endParaRPr>
          </a:p>
          <a:p>
            <a:pPr marL="342900" indent="-342900" algn="just"/>
            <a:r>
              <a:rPr lang="it-IT" sz="2000" dirty="0" smtClean="0">
                <a:solidFill>
                  <a:srgbClr val="FF0000"/>
                </a:solidFill>
                <a:latin typeface="Arial" pitchFamily="34" charset="0"/>
                <a:cs typeface="Arial" pitchFamily="34" charset="0"/>
              </a:rPr>
              <a:t>c) l'attivazione di percorsi didattici individualizzati</a:t>
            </a:r>
            <a:r>
              <a:rPr lang="it-IT" sz="2000" dirty="0" smtClean="0">
                <a:latin typeface="Arial" pitchFamily="34" charset="0"/>
                <a:cs typeface="Arial" pitchFamily="34" charset="0"/>
              </a:rPr>
              <a:t>, nel rispetto del principio generale dell'integrazione degli alunni nella classe e nel gruppo, anche in relazione agli alunni in situazione di handicap secondo quanto previsto dalla legge 5 febbraio 1992, n. 104; </a:t>
            </a:r>
          </a:p>
          <a:p>
            <a:pPr algn="just"/>
            <a:r>
              <a:rPr lang="it-IT" sz="2000" dirty="0" smtClean="0">
                <a:latin typeface="Arial" pitchFamily="34" charset="0"/>
                <a:cs typeface="Arial" pitchFamily="34" charset="0"/>
              </a:rPr>
              <a:t>4. Nell'esercizio dell'autonomia didattica le istituzioni scolastiche </a:t>
            </a:r>
            <a:r>
              <a:rPr lang="it-IT" sz="2000" dirty="0" smtClean="0">
                <a:solidFill>
                  <a:srgbClr val="FF0000"/>
                </a:solidFill>
                <a:latin typeface="Arial" pitchFamily="34" charset="0"/>
                <a:cs typeface="Arial" pitchFamily="34" charset="0"/>
              </a:rPr>
              <a:t>assicurano comunque la realizzazione di iniziative di recupero e sostegno</a:t>
            </a:r>
            <a:r>
              <a:rPr lang="it-IT" sz="2000" dirty="0" smtClean="0">
                <a:latin typeface="Arial" pitchFamily="34" charset="0"/>
                <a:cs typeface="Arial" pitchFamily="34" charset="0"/>
              </a:rPr>
              <a:t>, di continuità e di orientamento scolastico e </a:t>
            </a:r>
            <a:r>
              <a:rPr lang="it-IT" sz="2000" dirty="0" err="1" smtClean="0">
                <a:latin typeface="Arial" pitchFamily="34" charset="0"/>
                <a:cs typeface="Arial" pitchFamily="34" charset="0"/>
              </a:rPr>
              <a:t>professionale…</a:t>
            </a:r>
            <a:r>
              <a:rPr lang="it-IT" sz="2000" dirty="0" smtClean="0">
                <a:latin typeface="Arial" pitchFamily="34" charset="0"/>
                <a:cs typeface="Arial" pitchFamily="34" charset="0"/>
              </a:rPr>
              <a:t> </a:t>
            </a:r>
            <a:endParaRPr lang="it-IT"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962674"/>
          </a:xfrm>
        </p:spPr>
        <p:txBody>
          <a:bodyPr>
            <a:normAutofit/>
          </a:bodyPr>
          <a:lstStyle/>
          <a:p>
            <a:r>
              <a:rPr lang="it-IT" sz="2800" b="1" dirty="0" smtClean="0">
                <a:solidFill>
                  <a:srgbClr val="00B050"/>
                </a:solidFill>
              </a:rPr>
              <a:t>Legge 104/1992</a:t>
            </a:r>
            <a:r>
              <a:rPr lang="it-IT" sz="2400" dirty="0" smtClean="0"/>
              <a:t/>
            </a:r>
            <a:br>
              <a:rPr lang="it-IT" sz="2400" dirty="0" smtClean="0"/>
            </a:br>
            <a:r>
              <a:rPr lang="it-IT" sz="2400" dirty="0" smtClean="0">
                <a:solidFill>
                  <a:srgbClr val="FF0000"/>
                </a:solidFill>
              </a:rPr>
              <a:t>art. 12 </a:t>
            </a:r>
            <a:r>
              <a:rPr lang="it-IT" sz="2400" b="1" dirty="0" smtClean="0"/>
              <a:t>DIRITTO ALL’EDUCAZIONE E ALL’ISTRUZIONE</a:t>
            </a:r>
            <a:r>
              <a:rPr lang="it-IT" sz="2400" dirty="0" smtClean="0"/>
              <a:t/>
            </a:r>
            <a:br>
              <a:rPr lang="it-IT" sz="2400" dirty="0" smtClean="0"/>
            </a:br>
            <a:r>
              <a:rPr lang="it-IT" sz="2400" dirty="0" smtClean="0"/>
              <a:t/>
            </a:r>
            <a:br>
              <a:rPr lang="it-IT" sz="2400" dirty="0" smtClean="0"/>
            </a:br>
            <a:r>
              <a:rPr lang="it-IT" sz="2400" dirty="0" smtClean="0">
                <a:solidFill>
                  <a:srgbClr val="FF0000"/>
                </a:solidFill>
              </a:rPr>
              <a:t>C. 3 </a:t>
            </a:r>
            <a:r>
              <a:rPr lang="it-IT" sz="3200" dirty="0" smtClean="0"/>
              <a:t>L’integrazione scolastica ha come obiettivo lo sviluppo delle potenzialità della persona handicappata:</a:t>
            </a:r>
            <a:br>
              <a:rPr lang="it-IT" sz="3200" dirty="0" smtClean="0"/>
            </a:br>
            <a:r>
              <a:rPr lang="it-IT" sz="3200" dirty="0" smtClean="0"/>
              <a:t>- nell’apprendimento</a:t>
            </a:r>
            <a:br>
              <a:rPr lang="it-IT" sz="3200" dirty="0" smtClean="0"/>
            </a:br>
            <a:r>
              <a:rPr lang="it-IT" sz="3200" dirty="0" smtClean="0"/>
              <a:t>- nella comunicazione</a:t>
            </a:r>
            <a:br>
              <a:rPr lang="it-IT" sz="3200" dirty="0" smtClean="0"/>
            </a:br>
            <a:r>
              <a:rPr lang="it-IT" sz="3200" dirty="0" smtClean="0"/>
              <a:t>- nelle relazioni </a:t>
            </a:r>
            <a:br>
              <a:rPr lang="it-IT" sz="3200" dirty="0" smtClean="0"/>
            </a:br>
            <a:r>
              <a:rPr lang="it-IT" sz="3200" dirty="0" smtClean="0"/>
              <a:t>- nella socializzazione.</a:t>
            </a:r>
            <a:br>
              <a:rPr lang="it-IT" sz="3200" dirty="0" smtClean="0"/>
            </a:br>
            <a:endParaRPr lang="it-IT" sz="3200" dirty="0"/>
          </a:p>
        </p:txBody>
      </p:sp>
      <p:sp>
        <p:nvSpPr>
          <p:cNvPr id="3" name="Segnaposto piè di pagina 2"/>
          <p:cNvSpPr>
            <a:spLocks noGrp="1"/>
          </p:cNvSpPr>
          <p:nvPr>
            <p:ph type="ftr" sz="quarter" idx="11"/>
          </p:nvPr>
        </p:nvSpPr>
        <p:spPr>
          <a:xfrm>
            <a:off x="1043608" y="6356350"/>
            <a:ext cx="7560840"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188640"/>
            <a:ext cx="9144000" cy="6669360"/>
          </a:xfrm>
        </p:spPr>
        <p:txBody>
          <a:bodyPr>
            <a:normAutofit fontScale="90000"/>
          </a:bodyPr>
          <a:lstStyle/>
          <a:p>
            <a:pPr>
              <a:buFont typeface="Wingdings" pitchFamily="2" charset="2"/>
              <a:buChar char="Ø"/>
            </a:pPr>
            <a:r>
              <a:rPr lang="it-IT" sz="2700" b="1" dirty="0" smtClean="0">
                <a:solidFill>
                  <a:srgbClr val="FF0000"/>
                </a:solidFill>
              </a:rPr>
              <a:t>INSEGNAMENTO DIFFERENZIATO</a:t>
            </a:r>
            <a:r>
              <a:rPr lang="it-IT" sz="1800" b="1" dirty="0" smtClean="0">
                <a:solidFill>
                  <a:srgbClr val="FF0000"/>
                </a:solidFill>
              </a:rPr>
              <a:t/>
            </a:r>
            <a:br>
              <a:rPr lang="it-IT" sz="1800" b="1" dirty="0" smtClean="0">
                <a:solidFill>
                  <a:srgbClr val="FF0000"/>
                </a:solidFill>
              </a:rPr>
            </a:br>
            <a:r>
              <a:rPr lang="it-IT" sz="2000" b="1" dirty="0" smtClean="0"/>
              <a:t>per i fini e gli obiettivi </a:t>
            </a:r>
            <a:r>
              <a:rPr lang="it-IT" sz="2000" b="1" u="sng" dirty="0" smtClean="0"/>
              <a:t>dell’insegnamento differenziato</a:t>
            </a:r>
            <a:r>
              <a:rPr lang="it-IT" sz="2000" b="1" dirty="0" smtClean="0"/>
              <a:t> è utile riportare le seguenti indicazioni:</a:t>
            </a:r>
            <a:br>
              <a:rPr lang="it-IT" sz="2000" b="1" dirty="0" smtClean="0"/>
            </a:br>
            <a:r>
              <a:rPr lang="it-IT" sz="2000" b="1" dirty="0" smtClean="0"/>
              <a:t>1. </a:t>
            </a:r>
            <a:r>
              <a:rPr lang="it-IT" sz="2000" b="1" dirty="0" smtClean="0">
                <a:solidFill>
                  <a:srgbClr val="FF0000"/>
                </a:solidFill>
              </a:rPr>
              <a:t>potenziamento delle capacità e all’individuazione del canale espressivo privilegiato dall’allievo</a:t>
            </a:r>
            <a:r>
              <a:rPr lang="it-IT" sz="2000" b="1" dirty="0" smtClean="0"/>
              <a:t>:  adottare obiettivi educativi quali:</a:t>
            </a:r>
            <a:br>
              <a:rPr lang="it-IT" sz="2000" b="1" dirty="0" smtClean="0"/>
            </a:br>
            <a:r>
              <a:rPr lang="it-IT" sz="2000" b="1" dirty="0" smtClean="0"/>
              <a:t>-  la libera manifestazione di sentimenti e  aspettative;</a:t>
            </a:r>
            <a:br>
              <a:rPr lang="it-IT" sz="2000" b="1" dirty="0" smtClean="0"/>
            </a:br>
            <a:r>
              <a:rPr lang="it-IT" sz="2000" b="1" dirty="0" smtClean="0"/>
              <a:t>-  la valorizzazione delle esperienze compiute;</a:t>
            </a:r>
            <a:br>
              <a:rPr lang="it-IT" sz="2000" b="1" dirty="0" smtClean="0"/>
            </a:br>
            <a:r>
              <a:rPr lang="it-IT" sz="2000" b="1" dirty="0" smtClean="0"/>
              <a:t>-  la capacità di riconoscere i fondamenti e il lessico delle diverse discipline.</a:t>
            </a:r>
            <a:br>
              <a:rPr lang="it-IT" sz="2000" b="1" dirty="0" smtClean="0"/>
            </a:br>
            <a:r>
              <a:rPr lang="it-IT" sz="2000" b="1" dirty="0" smtClean="0"/>
              <a:t/>
            </a:r>
            <a:br>
              <a:rPr lang="it-IT" sz="2000" b="1" dirty="0" smtClean="0"/>
            </a:br>
            <a:r>
              <a:rPr lang="it-IT" sz="2000" b="1" dirty="0" smtClean="0"/>
              <a:t>2. </a:t>
            </a:r>
            <a:r>
              <a:rPr lang="it-IT" sz="2000" b="1" dirty="0" smtClean="0">
                <a:solidFill>
                  <a:srgbClr val="FF0000"/>
                </a:solidFill>
              </a:rPr>
              <a:t>consapevolezza e rappresentazione del sé</a:t>
            </a:r>
            <a:r>
              <a:rPr lang="it-IT" sz="2000" b="1" dirty="0" smtClean="0"/>
              <a:t>: </a:t>
            </a:r>
            <a:br>
              <a:rPr lang="it-IT" sz="2000" b="1" dirty="0" smtClean="0"/>
            </a:br>
            <a:r>
              <a:rPr lang="it-IT" sz="2000" b="1" dirty="0" smtClean="0"/>
              <a:t>- potenziamento del concetto di spazio e di tempo ;</a:t>
            </a:r>
            <a:br>
              <a:rPr lang="it-IT" sz="2000" b="1" dirty="0" smtClean="0"/>
            </a:br>
            <a:r>
              <a:rPr lang="it-IT" sz="2000" b="1" dirty="0" smtClean="0"/>
              <a:t>-  la connessione tra interessi e attività; </a:t>
            </a:r>
            <a:br>
              <a:rPr lang="it-IT" sz="2000" b="1" dirty="0" smtClean="0"/>
            </a:br>
            <a:r>
              <a:rPr lang="it-IT" sz="2000" b="1" dirty="0" smtClean="0"/>
              <a:t>- valorizzazione dell’esperienza della propria corporeità con l’esercizio delle facoltà senso-percettive e degli strumenti motori;</a:t>
            </a:r>
            <a:br>
              <a:rPr lang="it-IT" sz="2000" b="1" dirty="0" smtClean="0"/>
            </a:br>
            <a:r>
              <a:rPr lang="it-IT" sz="2000" b="1" dirty="0" smtClean="0"/>
              <a:t> - la socializzazione in seno al gruppo;</a:t>
            </a:r>
            <a:br>
              <a:rPr lang="it-IT" sz="2000" b="1" dirty="0" smtClean="0"/>
            </a:br>
            <a:r>
              <a:rPr lang="it-IT" sz="2000" b="1" dirty="0" smtClean="0"/>
              <a:t>- esperienza del movimento intenzionale in vasti spazi.</a:t>
            </a:r>
            <a:br>
              <a:rPr lang="it-IT" sz="2000" b="1" dirty="0" smtClean="0"/>
            </a:br>
            <a:r>
              <a:rPr lang="it-IT" sz="2000" b="1" dirty="0" smtClean="0"/>
              <a:t/>
            </a:r>
            <a:br>
              <a:rPr lang="it-IT" sz="2000" b="1" dirty="0" smtClean="0"/>
            </a:br>
            <a:r>
              <a:rPr lang="it-IT" sz="2000" b="1" dirty="0" smtClean="0"/>
              <a:t>3. </a:t>
            </a:r>
            <a:r>
              <a:rPr lang="it-IT" sz="2000" b="1" dirty="0" smtClean="0">
                <a:solidFill>
                  <a:srgbClr val="FF0000"/>
                </a:solidFill>
              </a:rPr>
              <a:t>valorizzazione delle capacità residue rispetto alle deficienze e alle menomazioni</a:t>
            </a:r>
            <a:r>
              <a:rPr lang="it-IT" sz="2000" b="1" dirty="0" smtClean="0"/>
              <a:t> favorire: </a:t>
            </a:r>
            <a:br>
              <a:rPr lang="it-IT" sz="2000" b="1" dirty="0" smtClean="0"/>
            </a:br>
            <a:r>
              <a:rPr lang="it-IT" sz="2000" b="1" dirty="0" smtClean="0"/>
              <a:t>- la migliore organizzazione possibile dell’equilibrio psico-motorio;</a:t>
            </a:r>
            <a:br>
              <a:rPr lang="it-IT" sz="2000" b="1" dirty="0" smtClean="0"/>
            </a:br>
            <a:r>
              <a:rPr lang="it-IT" sz="2000" b="1" dirty="0" smtClean="0"/>
              <a:t> l’autostima;</a:t>
            </a:r>
            <a:br>
              <a:rPr lang="it-IT" sz="2000" b="1" dirty="0" smtClean="0"/>
            </a:br>
            <a:r>
              <a:rPr lang="it-IT" sz="2000" b="1" dirty="0" smtClean="0"/>
              <a:t>-  l’acquisizione di nuove abilità e modelli comportamentali;</a:t>
            </a:r>
            <a:br>
              <a:rPr lang="it-IT" sz="2000" b="1" dirty="0" smtClean="0"/>
            </a:br>
            <a:r>
              <a:rPr lang="it-IT" sz="2000" b="1" dirty="0" smtClean="0"/>
              <a:t> la capacità di comunicazione;</a:t>
            </a:r>
            <a:br>
              <a:rPr lang="it-IT" sz="2000" b="1" dirty="0" smtClean="0"/>
            </a:br>
            <a:r>
              <a:rPr lang="it-IT" sz="2000" b="1" dirty="0" smtClean="0"/>
              <a:t>l’integrazione nella realtà naturale e sociale.</a:t>
            </a:r>
            <a:r>
              <a:rPr lang="it-IT" sz="1800" b="1" dirty="0" smtClean="0"/>
              <a:t/>
            </a:r>
            <a:br>
              <a:rPr lang="it-IT" sz="1800" b="1" dirty="0" smtClean="0"/>
            </a:br>
            <a:r>
              <a:rPr lang="it-IT" sz="1800" b="1" dirty="0" smtClean="0">
                <a:solidFill>
                  <a:srgbClr val="FF0000"/>
                </a:solidFill>
              </a:rPr>
              <a:t/>
            </a:r>
            <a:br>
              <a:rPr lang="it-IT" sz="1800" b="1" dirty="0" smtClean="0">
                <a:solidFill>
                  <a:srgbClr val="FF0000"/>
                </a:solidFill>
              </a:rPr>
            </a:br>
            <a:endParaRPr lang="it-IT" sz="1800" b="1" dirty="0">
              <a:solidFill>
                <a:srgbClr val="FF0000"/>
              </a:solidFill>
            </a:endParaRPr>
          </a:p>
        </p:txBody>
      </p:sp>
      <p:sp>
        <p:nvSpPr>
          <p:cNvPr id="2" name="Segnaposto piè di pagina 1"/>
          <p:cNvSpPr>
            <a:spLocks noGrp="1"/>
          </p:cNvSpPr>
          <p:nvPr>
            <p:ph type="ftr" sz="quarter" idx="11"/>
          </p:nvPr>
        </p:nvSpPr>
        <p:spPr>
          <a:xfrm>
            <a:off x="467544" y="6492875"/>
            <a:ext cx="8424936"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pic>
        <p:nvPicPr>
          <p:cNvPr id="3" name="Picture 2"/>
          <p:cNvPicPr>
            <a:picLocks noChangeAspect="1" noChangeArrowheads="1"/>
          </p:cNvPicPr>
          <p:nvPr/>
        </p:nvPicPr>
        <p:blipFill>
          <a:blip r:embed="rId3" cstate="print"/>
          <a:srcRect/>
          <a:stretch>
            <a:fillRect/>
          </a:stretch>
        </p:blipFill>
        <p:spPr bwMode="auto">
          <a:xfrm>
            <a:off x="0" y="1196752"/>
            <a:ext cx="971600"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39552" y="836712"/>
            <a:ext cx="8229600" cy="4311352"/>
          </a:xfrm>
        </p:spPr>
        <p:txBody>
          <a:bodyPr>
            <a:noAutofit/>
          </a:bodyPr>
          <a:lstStyle/>
          <a:p>
            <a:pPr>
              <a:lnSpc>
                <a:spcPct val="150000"/>
              </a:lnSpc>
            </a:pPr>
            <a:r>
              <a:rPr lang="it-IT" sz="2800" b="1" dirty="0" smtClean="0"/>
              <a:t>Necessaria </a:t>
            </a:r>
            <a:r>
              <a:rPr lang="it-IT" sz="2800" b="1" dirty="0" smtClean="0">
                <a:solidFill>
                  <a:srgbClr val="FF0000"/>
                </a:solidFill>
              </a:rPr>
              <a:t>l’esperienza di continuità</a:t>
            </a:r>
            <a:r>
              <a:rPr lang="it-IT" sz="2800" b="1" dirty="0" smtClean="0"/>
              <a:t>, specificamente richiesta dalla L. 104/92 che prevede </a:t>
            </a:r>
            <a:r>
              <a:rPr lang="it-IT" sz="2800" b="1" dirty="0" smtClean="0">
                <a:solidFill>
                  <a:srgbClr val="FF0000"/>
                </a:solidFill>
              </a:rPr>
              <a:t>forme obbligatorie di consultazione tra insegnanti del ciclo inferiore e del ciclo superiore, proprio </a:t>
            </a:r>
            <a:r>
              <a:rPr lang="it-IT" sz="2800" b="1" dirty="0" smtClean="0"/>
              <a:t>al fine di garantire la continuità educativa fra i diversi gradi di scuola </a:t>
            </a:r>
            <a:r>
              <a:rPr lang="it-IT" sz="2800" b="1" dirty="0" smtClean="0">
                <a:solidFill>
                  <a:srgbClr val="FF0000"/>
                </a:solidFill>
              </a:rPr>
              <a:t>da formalizzare nel RAV (area inclusione ) e inserita  nel PDM e nel PTOF</a:t>
            </a:r>
            <a:endParaRPr lang="it-IT" sz="2800" b="1" dirty="0">
              <a:solidFill>
                <a:srgbClr val="FF0000"/>
              </a:solidFill>
            </a:endParaRPr>
          </a:p>
        </p:txBody>
      </p:sp>
      <p:sp>
        <p:nvSpPr>
          <p:cNvPr id="2" name="Segnaposto piè di pagina 1"/>
          <p:cNvSpPr>
            <a:spLocks noGrp="1"/>
          </p:cNvSpPr>
          <p:nvPr>
            <p:ph type="ftr" sz="quarter" idx="11"/>
          </p:nvPr>
        </p:nvSpPr>
        <p:spPr>
          <a:xfrm>
            <a:off x="683568" y="6356350"/>
            <a:ext cx="8208912" cy="365125"/>
          </a:xfrm>
        </p:spPr>
        <p:txBody>
          <a:bodyPr/>
          <a:lstStyle/>
          <a:p>
            <a:r>
              <a:rPr lang="it-IT" dirty="0" smtClean="0"/>
              <a:t>Istituto Comprensivo </a:t>
            </a:r>
            <a:r>
              <a:rPr lang="it-IT" dirty="0" err="1" smtClean="0"/>
              <a:t>Cepagatti</a:t>
            </a:r>
            <a:r>
              <a:rPr lang="it-IT" dirty="0" smtClean="0"/>
              <a:t> - Referenti BES </a:t>
            </a:r>
            <a:r>
              <a:rPr lang="it-IT" dirty="0" err="1" smtClean="0"/>
              <a:t>ins</a:t>
            </a:r>
            <a:r>
              <a:rPr lang="it-IT" dirty="0" smtClean="0"/>
              <a:t>. </a:t>
            </a:r>
            <a:r>
              <a:rPr lang="it-IT" dirty="0" err="1" smtClean="0"/>
              <a:t>Giacomini</a:t>
            </a:r>
            <a:r>
              <a:rPr lang="it-IT" dirty="0" smtClean="0"/>
              <a:t> Claudia e </a:t>
            </a:r>
            <a:r>
              <a:rPr lang="it-IT" dirty="0" err="1" smtClean="0"/>
              <a:t>ins</a:t>
            </a:r>
            <a:r>
              <a:rPr lang="it-IT" dirty="0" smtClean="0"/>
              <a:t>. </a:t>
            </a:r>
            <a:r>
              <a:rPr lang="it-IT" dirty="0" err="1" smtClean="0"/>
              <a:t>Mucci</a:t>
            </a:r>
            <a:r>
              <a:rPr lang="it-IT" dirty="0" smtClean="0"/>
              <a:t> Carla</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3425</Words>
  <Application>Microsoft Office PowerPoint</Application>
  <PresentationFormat>Presentazione su schermo (4:3)</PresentationFormat>
  <Paragraphs>356</Paragraphs>
  <Slides>48</Slides>
  <Notes>2</Notes>
  <HiddenSlides>0</HiddenSlides>
  <MMClips>0</MMClips>
  <ScaleCrop>false</ScaleCrop>
  <HeadingPairs>
    <vt:vector size="4" baseType="variant">
      <vt:variant>
        <vt:lpstr>Tema</vt:lpstr>
      </vt:variant>
      <vt:variant>
        <vt:i4>1</vt:i4>
      </vt:variant>
      <vt:variant>
        <vt:lpstr>Titoli diapositive</vt:lpstr>
      </vt:variant>
      <vt:variant>
        <vt:i4>48</vt:i4>
      </vt:variant>
    </vt:vector>
  </HeadingPairs>
  <TitlesOfParts>
    <vt:vector size="49" baseType="lpstr">
      <vt:lpstr>Tema di Office</vt:lpstr>
      <vt:lpstr>Diapositiva 1</vt:lpstr>
      <vt:lpstr>Diapositiva 2</vt:lpstr>
      <vt:lpstr>Diapositiva 3</vt:lpstr>
      <vt:lpstr>Diapositiva 4</vt:lpstr>
      <vt:lpstr>Diapositiva 5</vt:lpstr>
      <vt:lpstr>Diapositiva 6</vt:lpstr>
      <vt:lpstr>Legge 104/1992 art. 12 DIRITTO ALL’EDUCAZIONE E ALL’ISTRUZIONE  C. 3 L’integrazione scolastica ha come obiettivo lo sviluppo delle potenzialità della persona handicappata: - nell’apprendimento - nella comunicazione - nelle relazioni  - nella socializzazione. </vt:lpstr>
      <vt:lpstr>INSEGNAMENTO DIFFERENZIATO per i fini e gli obiettivi dell’insegnamento differenziato è utile riportare le seguenti indicazioni: 1. potenziamento delle capacità e all’individuazione del canale espressivo privilegiato dall’allievo:  adottare obiettivi educativi quali: -  la libera manifestazione di sentimenti e  aspettative; -  la valorizzazione delle esperienze compiute; -  la capacità di riconoscere i fondamenti e il lessico delle diverse discipline.  2. consapevolezza e rappresentazione del sé:  - potenziamento del concetto di spazio e di tempo ; -  la connessione tra interessi e attività;  - valorizzazione dell’esperienza della propria corporeità con l’esercizio delle facoltà senso-percettive e degli strumenti motori;  - la socializzazione in seno al gruppo; - esperienza del movimento intenzionale in vasti spazi.  3. valorizzazione delle capacità residue rispetto alle deficienze e alle menomazioni favorire:  - la migliore organizzazione possibile dell’equilibrio psico-motorio;  l’autostima; -  l’acquisizione di nuove abilità e modelli comportamentali;  la capacità di comunicazione; l’integrazione nella realtà naturale e sociale.  </vt:lpstr>
      <vt:lpstr>Necessaria l’esperienza di continuità, specificamente richiesta dalla L. 104/92 che prevede forme obbligatorie di consultazione tra insegnanti del ciclo inferiore e del ciclo superiore, proprio al fine di garantire la continuità educativa fra i diversi gradi di scuola da formalizzare nel RAV (area inclusione ) e inserita  nel PDM e nel PTOF</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La valutazione</vt:lpstr>
      <vt:lpstr>    GLI ALUNNI DVA  e LA VALUTAZIONE  DPR 122/2009 “ Regolamento recante coordinamento delle norme vigenti per la valutazione degli alunni e ulteriori modalità applicative in materia”  art. 9 La valutazione è riferita al comportamento, alle discipline e alle attività svolte sulla base del PEI (…)  ed è espressa con voto in decimi…;  - LE VALUTAZIONI DISCIPLINARI nel caso di alunni portatori di gravi disabilità sono da ritenersi strettamente correlate agli assi individuati nel PDF che  vengono declinati negli obiettivi del PEI    - È ESPRESSA CON VOTO IN DECIMI     </vt:lpstr>
      <vt:lpstr>Diapositiva 31</vt:lpstr>
      <vt:lpstr>Diapositiva 32</vt:lpstr>
      <vt:lpstr>  Nel primo ciclo la valutazione deve verificare  “il progresso dell’allievo in rapporto alle sue potenzialità e ai livelli di apprendimento iniziale”  ( L. 104/1992 art 16, c. 2)  Pertanto il PEI può contenere degli obiettivi didattici personalizzati anche diversi da quelli della classe di appartenenza e la valutazione potrà essere effettuata anche con “prove differenziate in linea con gli interventi educativo-didattici attuati  ( O.M. n. 90/2001 art. 11, c. 11)  e idonee a valutare il raggiungimento di tali obiettivi personalizzati.</vt:lpstr>
      <vt:lpstr>  CERTIFICAZIONE DELLE COMPETENZE  Nota prot. n. 2000 del 23 febbraio 2017 (estende la sperimentazione anche all’a.s. 2016/2017 e  propone un modello sperimentale con alcune modifiche)  “La certificazione delle competenze, che accompagna il documento di valutazione degli apprendimenti e del comportamento degli alunni rappresenta un atto educativo legato ad un processo di lunga durata e aggiunge informazioni utili in senso qualitativo in quanto descrive i risultati del processo formativo, quinquennale  e triennale….”  IL MODELLO NAZIONALE, PER GLI ALUNNI CON DISABILITA’ CERTIFICATA VIENE COMPILATO , CON OPPORTUNI ADEGUAMENTI, PER RENDERLO COERENTE CON GLI OBIETTIVI PREVISTI DAL PEI.   </vt:lpstr>
      <vt:lpstr>Diapositiva 35</vt:lpstr>
      <vt:lpstr>Diapositiva 36</vt:lpstr>
      <vt:lpstr>Diapositiva 37</vt:lpstr>
      <vt:lpstr>Diapositiva 38</vt:lpstr>
      <vt:lpstr>   CERTIFICAZIONE DELLE COMPETENZE  Nota prot. n. 2000 del 23 febbraio 2017 (estende la sperimentazione anche all’a.s. 2016/2017 e  propone un modello sperimentale con alcune modifiche)  “La certificazione delle competenze, che accompagna il documento di valutazione degli apprendimenti e del comportamento degli alunni  rappresenta un atto educativo legato ad un processo di lunga durata e aggiunge informazioni utili in senso qualitativo in quanto descrive i risultati del processo formativo, quinquennale  e triennale….”  PER GLI ALUNNI CON DSA, DISPENSATI DALLE PROVE SCRITTE IN LINGUA STRANIERA, SI FA RIFERIMENTO ALLA SOLA DIMENSIONE ORALE DI TALI DISCIPLINE. PER GLI ALUNII CON DSA, ESONERATI DALL’INSEGNAMENTO DELLA LINGUA STRANIERA, AI SENSI DEL DM 12/07/2011, NON VIENE COMPILATA LA RELATIVA SEZIONE   </vt:lpstr>
      <vt:lpstr>  Normativa  ALUNNI STRANIERI  - Costituzione art. 10, c. 2 e 3 la condizione giuridica dello straniero è regolata dalla legge in conformità delle norme e dei Trattati  - Dlgs 286/1998  T.U. sull’immigrazione - DPR 394/1999 e Linee guida CM 24/2006 - DPR 122/2009 art. 1, c. 9  (gli alunni stranieri sono valutati con le stesse modalità degli alunni italiani) - CM 2/2010 - febbraio 2014 Linee guida per l’accoglienza e l’integrazione degli alunni stranieri   </vt:lpstr>
      <vt:lpstr>Diapositiva 41</vt:lpstr>
      <vt:lpstr>Diapositiva 42</vt:lpstr>
      <vt:lpstr>Diapositiva 43</vt:lpstr>
      <vt:lpstr>Diapositiva 44</vt:lpstr>
      <vt:lpstr>Diapositiva 45</vt:lpstr>
      <vt:lpstr>Strumenti  gratuiti  da acquisire tramite ins. Giacomini Claudia:   - Leggi X ME (SINTESI VOCALE) - PDFxcview - MindMaple </vt:lpstr>
      <vt:lpstr>Diapositiva 47</vt:lpstr>
      <vt:lpstr>Diapositiva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ALUNNI DISABILI LA VALUTAZIONE  DPR 122/2009, Regolamento recante coordinamento delle norme vigenti per la valutazione degli alunni e ulteriori modalità applicative in materia    - LA VALUTAZIONE È RIFERITA AL COMPORTAMENTO E AL PIANO EDUCATIVO INDIVIDUALIZZATO - LE VALUTAZIONI DISCIPLINARI nel caso di alunni portatori di gravi disabilità sono da ritenersi strettamente correlate agli assi individuati nel PDF e PEI differenziato (PEI C) i quali sono declinati negli obiettivi  della programmazione  - È ESPRESSA CON VOTO IN DECIMI   ESAME DI STATO CONCLUSIVO DEL PRIMO CICLO:  -PREDISPOSIZIONE DI PROVE DIFFERENZIATE CORRISPONDENTI AGLI INSEGNAMENTI IMPARTITI IDONEE A VALUTARE IL PROGRESSO DELL’ALUNNO, SENZA MENZIONE SUL DIPLOMA DI LICENZA  -LE PROVE DIFFERENZIATE HANNO UN VALORE EQUIVALENTE A QUELLE ORDINARIE AI FINI DEL SUPERAMENTO DELL’ESAME E DEL CONSEGUIMENTO DEL DIPLOMA DI LICENZA  -POSSIBILITA’ DI USARE ATTREZZATURE TECNICHE E SUSSIDI DIDATTICI SPECIFICI  -NEL CASO DI NON CONSEGUIMENTO DELLA LICENZA: RILASCIO ATTESTATO CREDITO FORMATIVO</dc:title>
  <dc:creator>Claudia</dc:creator>
  <cp:lastModifiedBy>SCUOLA</cp:lastModifiedBy>
  <cp:revision>222</cp:revision>
  <dcterms:created xsi:type="dcterms:W3CDTF">2017-03-13T11:46:10Z</dcterms:created>
  <dcterms:modified xsi:type="dcterms:W3CDTF">2017-03-29T10:34:29Z</dcterms:modified>
</cp:coreProperties>
</file>